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15" r:id="rId4"/>
    <p:sldId id="298" r:id="rId5"/>
    <p:sldId id="316" r:id="rId6"/>
    <p:sldId id="317" r:id="rId7"/>
    <p:sldId id="318" r:id="rId8"/>
    <p:sldId id="314" r:id="rId9"/>
    <p:sldId id="299" r:id="rId10"/>
    <p:sldId id="300" r:id="rId11"/>
    <p:sldId id="301" r:id="rId12"/>
    <p:sldId id="278" r:id="rId13"/>
    <p:sldId id="302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26" r:id="rId23"/>
    <p:sldId id="328" r:id="rId24"/>
    <p:sldId id="329" r:id="rId25"/>
    <p:sldId id="330" r:id="rId26"/>
    <p:sldId id="335" r:id="rId27"/>
    <p:sldId id="332" r:id="rId28"/>
    <p:sldId id="333" r:id="rId29"/>
    <p:sldId id="334" r:id="rId30"/>
    <p:sldId id="269" r:id="rId31"/>
    <p:sldId id="336" r:id="rId32"/>
    <p:sldId id="303" r:id="rId33"/>
    <p:sldId id="304" r:id="rId34"/>
    <p:sldId id="305" r:id="rId35"/>
    <p:sldId id="337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267" r:id="rId76"/>
  </p:sldIdLst>
  <p:sldSz cx="6858000" cy="5143500"/>
  <p:notesSz cx="6858000" cy="5143500"/>
  <p:embeddedFontLst>
    <p:embeddedFont>
      <p:font typeface="Comic Sans MS" panose="030F0702030302020204" pitchFamily="66" charset="0"/>
      <p:regular r:id="rId78"/>
      <p:bold r:id="rId79"/>
      <p:italic r:id="rId80"/>
      <p:boldItalic r:id="rId81"/>
    </p:embeddedFont>
    <p:embeddedFont>
      <p:font typeface="Trebuchet MS" panose="020B0603020202020204" pitchFamily="34" charset="0"/>
      <p:regular r:id="rId82"/>
      <p:bold r:id="rId83"/>
      <p:italic r:id="rId84"/>
      <p:boldItalic r:id="rId85"/>
    </p:embeddedFont>
    <p:embeddedFont>
      <p:font typeface="휴먼엑스포" panose="02030504000101010101" pitchFamily="18" charset="-127"/>
      <p:regular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맑은 고딕" panose="020B0503020000020004" pitchFamily="50" charset="-127"/>
      <p:regular r:id="rId87"/>
      <p:bold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>
      <p:cViewPr varScale="1">
        <p:scale>
          <a:sx n="91" d="100"/>
          <a:sy n="91" d="100"/>
        </p:scale>
        <p:origin x="1212" y="48"/>
      </p:cViewPr>
      <p:guideLst>
        <p:guide orient="horz" pos="2880"/>
        <p:guide pos="216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16T10:11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 9794 0 0,'7'-3'816'0'0,"-6"3"-200"0"0,1-2-392 0 0,-10 6-184 0 0,8-3-272 0 0,0-1-560 0 0,-2 0-712 0 0,1 0-657 0 0,-7 2-423 0 0,-5 1 511 0 0,-4 3 769 0 0,-5 8 472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19AA3-4FA4-424B-87D0-41D4A29E94D7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642938"/>
            <a:ext cx="231457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2474913"/>
            <a:ext cx="54864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AF064-1B51-481A-AE78-2518F589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3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2847" y="1488693"/>
            <a:ext cx="397230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2880360"/>
            <a:ext cx="48006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227" y="562355"/>
            <a:ext cx="6238875" cy="0"/>
          </a:xfrm>
          <a:custGeom>
            <a:avLst/>
            <a:gdLst/>
            <a:ahLst/>
            <a:cxnLst/>
            <a:rect l="l" t="t" r="r" b="b"/>
            <a:pathLst>
              <a:path w="6238875">
                <a:moveTo>
                  <a:pt x="623862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575303" y="482345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123432" y="170687"/>
            <a:ext cx="391667" cy="39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111" y="2440381"/>
            <a:ext cx="2541777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183005"/>
            <a:ext cx="61722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1640" y="4786985"/>
            <a:ext cx="101346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4783455"/>
            <a:ext cx="157734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cience.sciencemag.org/content/368/6489/395/tab-figures-data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4748885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15" dirty="0">
                <a:solidFill>
                  <a:srgbClr val="888888"/>
                </a:solidFill>
                <a:latin typeface="Calibri Light"/>
                <a:cs typeface="Calibri Light"/>
              </a:rPr>
              <a:t>ht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tps</a:t>
            </a:r>
            <a:r>
              <a:rPr sz="1200" b="0" spc="-5" dirty="0">
                <a:solidFill>
                  <a:srgbClr val="888888"/>
                </a:solidFill>
                <a:latin typeface="Calibri Light"/>
                <a:cs typeface="Calibri Light"/>
              </a:rPr>
              <a:t>:/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/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da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c</a:t>
            </a:r>
            <a:r>
              <a:rPr sz="1200" b="0" spc="-5" dirty="0">
                <a:solidFill>
                  <a:srgbClr val="888888"/>
                </a:solidFill>
                <a:latin typeface="Calibri Light"/>
                <a:cs typeface="Calibri Light"/>
              </a:rPr>
              <a:t>on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.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io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5303" y="482345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8039" y="212158"/>
            <a:ext cx="382452" cy="308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552" y="498348"/>
            <a:ext cx="6407150" cy="338455"/>
          </a:xfrm>
          <a:custGeom>
            <a:avLst/>
            <a:gdLst/>
            <a:ahLst/>
            <a:cxnLst/>
            <a:rect l="l" t="t" r="r" b="b"/>
            <a:pathLst>
              <a:path w="6407150" h="338455">
                <a:moveTo>
                  <a:pt x="0" y="338327"/>
                </a:moveTo>
                <a:lnTo>
                  <a:pt x="6406896" y="338327"/>
                </a:lnTo>
                <a:lnTo>
                  <a:pt x="640689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xfrm>
            <a:off x="1442847" y="1488693"/>
            <a:ext cx="4119753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pc="5" dirty="0" smtClean="0"/>
              <a:t>월간 </a:t>
            </a:r>
            <a:r>
              <a:rPr lang="en-US" altLang="ko-KR" spc="5" dirty="0" err="1" smtClean="0"/>
              <a:t>Dacon</a:t>
            </a:r>
            <a:r>
              <a:rPr lang="en-US" altLang="ko-KR" spc="5" dirty="0" smtClean="0"/>
              <a:t> </a:t>
            </a:r>
            <a:r>
              <a:rPr lang="en-US" altLang="ko-KR" spc="5" dirty="0"/>
              <a:t>4</a:t>
            </a:r>
            <a:r>
              <a:rPr lang="ko-KR" altLang="en-US" spc="5" dirty="0" smtClean="0"/>
              <a:t>회 코로나 데이터 시각화 경진대회</a:t>
            </a:r>
            <a:endParaRPr spc="-285" dirty="0"/>
          </a:p>
        </p:txBody>
      </p:sp>
      <p:sp>
        <p:nvSpPr>
          <p:cNvPr id="12" name="object 12"/>
          <p:cNvSpPr txBox="1"/>
          <p:nvPr/>
        </p:nvSpPr>
        <p:spPr>
          <a:xfrm>
            <a:off x="2726888" y="3231515"/>
            <a:ext cx="1404578" cy="33083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 err="1" smtClean="0">
                <a:latin typeface="Dotum"/>
                <a:cs typeface="Dotum"/>
              </a:rPr>
              <a:t>Job_seeker</a:t>
            </a:r>
            <a:endParaRPr lang="en-US" sz="2000" dirty="0" smtClean="0">
              <a:latin typeface="Dotum"/>
              <a:cs typeface="Dotum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809976" y="3656125"/>
            <a:ext cx="3292912" cy="33083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dirty="0" smtClean="0">
                <a:latin typeface="Dotum"/>
                <a:cs typeface="Dotum"/>
              </a:rPr>
              <a:t>&lt; </a:t>
            </a:r>
            <a:r>
              <a:rPr lang="ko-KR" altLang="en-US" sz="1200" dirty="0" err="1" smtClean="0">
                <a:latin typeface="Dotum"/>
                <a:cs typeface="Dotum"/>
              </a:rPr>
              <a:t>금배성</a:t>
            </a:r>
            <a:r>
              <a:rPr lang="en-US" altLang="ko-KR" sz="1200" dirty="0" smtClean="0">
                <a:latin typeface="Dotum"/>
                <a:cs typeface="Dotum"/>
              </a:rPr>
              <a:t>, </a:t>
            </a:r>
            <a:r>
              <a:rPr lang="ko-KR" altLang="en-US" sz="1200" dirty="0" smtClean="0">
                <a:latin typeface="Dotum"/>
                <a:cs typeface="Dotum"/>
              </a:rPr>
              <a:t>김민지</a:t>
            </a:r>
            <a:r>
              <a:rPr lang="en-US" altLang="ko-KR" sz="1200" dirty="0" smtClean="0">
                <a:latin typeface="Dotum"/>
                <a:cs typeface="Dotum"/>
              </a:rPr>
              <a:t>, </a:t>
            </a:r>
            <a:r>
              <a:rPr lang="ko-KR" altLang="en-US" sz="1200" dirty="0" smtClean="0">
                <a:latin typeface="Dotum"/>
                <a:cs typeface="Dotum"/>
              </a:rPr>
              <a:t>최수진 </a:t>
            </a:r>
            <a:r>
              <a:rPr lang="en-US" altLang="ko-KR" sz="1200" dirty="0" smtClean="0">
                <a:latin typeface="Dotum"/>
                <a:cs typeface="Dotum"/>
              </a:rPr>
              <a:t>&gt;</a:t>
            </a:r>
            <a:endParaRPr lang="en-US" sz="1200" dirty="0" smtClean="0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1" y="716420"/>
            <a:ext cx="3057229" cy="391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1-2.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일별현황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1976585" y="702590"/>
            <a:ext cx="1915342" cy="72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6"/>
          </p:cNvCxnSpPr>
          <p:nvPr/>
        </p:nvCxnSpPr>
        <p:spPr>
          <a:xfrm>
            <a:off x="3302000" y="3295650"/>
            <a:ext cx="589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3941254" y="2553381"/>
            <a:ext cx="2668561" cy="177097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9907" y="2665870"/>
            <a:ext cx="2639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</a:p>
          <a:p>
            <a:pPr marL="88900"/>
            <a:r>
              <a:rPr lang="ko-KR" altLang="en-US" sz="1000" dirty="0" smtClean="0"/>
              <a:t>라인그래프로 일별 양상을 보여줌으로써</a:t>
            </a:r>
            <a:endParaRPr lang="en-US" altLang="ko-KR" sz="1000" dirty="0" smtClean="0"/>
          </a:p>
          <a:p>
            <a:pPr marL="88900"/>
            <a:r>
              <a:rPr lang="ko-KR" altLang="en-US" sz="1000" dirty="0" smtClean="0"/>
              <a:t>일별 발생량이 어떻게 변화하고 있는지 시각화 </a:t>
            </a:r>
            <a:endParaRPr lang="en-US" altLang="ko-KR" sz="1000" dirty="0" smtClean="0"/>
          </a:p>
          <a:p>
            <a:pPr marL="88900"/>
            <a:endParaRPr lang="en-US" altLang="ko-KR" sz="1000" dirty="0"/>
          </a:p>
          <a:p>
            <a:pPr marL="88900"/>
            <a:r>
              <a:rPr lang="ko-KR" altLang="en-US" sz="1000" dirty="0" smtClean="0"/>
              <a:t>최대값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최소값을 표시하여 </a:t>
            </a:r>
            <a:r>
              <a:rPr lang="ko-KR" altLang="en-US" sz="1000" dirty="0" err="1" smtClean="0"/>
              <a:t>어느시기에</a:t>
            </a:r>
            <a:r>
              <a:rPr lang="ko-KR" altLang="en-US" sz="1000" dirty="0" smtClean="0"/>
              <a:t> 가장 </a:t>
            </a:r>
            <a:r>
              <a:rPr lang="ko-KR" altLang="en-US" sz="1000" dirty="0" err="1" smtClean="0"/>
              <a:t>높은수준인지</a:t>
            </a:r>
            <a:r>
              <a:rPr lang="ko-KR" altLang="en-US" sz="1000" dirty="0" smtClean="0"/>
              <a:t> 확인할 수 있으며</a:t>
            </a:r>
            <a:endParaRPr lang="en-US" altLang="ko-KR" sz="1000" dirty="0" smtClean="0"/>
          </a:p>
          <a:p>
            <a:pPr marL="88900"/>
            <a:r>
              <a:rPr lang="ko-KR" altLang="en-US" sz="1000" dirty="0" smtClean="0"/>
              <a:t>평균을 표시하여 확진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완치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사망간의 관계를 직관적으로 확인할 수 있음</a:t>
            </a:r>
            <a:endParaRPr lang="en-US" altLang="ko-KR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1" y="969588"/>
            <a:ext cx="2571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</a:t>
            </a:r>
            <a:r>
              <a:rPr lang="ko-KR" altLang="en-US" sz="1000" dirty="0" smtClean="0"/>
              <a:t>일별데이터 칼럼 추가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누적 현황이 아닌 </a:t>
            </a:r>
            <a:endParaRPr lang="en-US" altLang="ko-KR" sz="1000" dirty="0" smtClean="0"/>
          </a:p>
          <a:p>
            <a:r>
              <a:rPr lang="ko-KR" altLang="en-US" sz="1000" b="1" dirty="0" smtClean="0"/>
              <a:t>일별로 얼마나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및 완치자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사망자가 발생했는지 </a:t>
            </a:r>
            <a:r>
              <a:rPr lang="ko-KR" altLang="en-US" sz="1000" dirty="0" smtClean="0"/>
              <a:t>확인하기 위해</a:t>
            </a:r>
            <a:endParaRPr lang="en-US" altLang="ko-KR" sz="1000" dirty="0" smtClean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r>
              <a:rPr lang="en-US" altLang="ko-KR" sz="1000" dirty="0" smtClean="0"/>
              <a:t>for </a:t>
            </a:r>
            <a:r>
              <a:rPr lang="ko-KR" altLang="en-US" sz="1000" dirty="0" smtClean="0"/>
              <a:t>문으로 누적 데이터 칼럼을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일별 데이터로 변환하며 일별데이터 칼럼 추가</a:t>
            </a:r>
            <a:endParaRPr lang="en-US" altLang="ko-KR" sz="1000" dirty="0" smtClean="0"/>
          </a:p>
        </p:txBody>
      </p:sp>
      <p:sp>
        <p:nvSpPr>
          <p:cNvPr id="25" name="액자 24"/>
          <p:cNvSpPr/>
          <p:nvPr/>
        </p:nvSpPr>
        <p:spPr>
          <a:xfrm>
            <a:off x="3969908" y="920036"/>
            <a:ext cx="2639907" cy="143222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425261" y="675854"/>
            <a:ext cx="1403540" cy="2581696"/>
          </a:xfrm>
          <a:prstGeom prst="frame">
            <a:avLst>
              <a:gd name="adj1" fmla="val 151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747985" y="59292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25261" y="3295650"/>
            <a:ext cx="3079939" cy="1333500"/>
          </a:xfrm>
          <a:prstGeom prst="frame">
            <a:avLst>
              <a:gd name="adj1" fmla="val 151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73400" y="31859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4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1-2.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일별현황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399" y="4095750"/>
            <a:ext cx="5791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en-US" altLang="ko-KR" b="0" dirty="0"/>
              <a:t>2020</a:t>
            </a:r>
            <a:r>
              <a:rPr lang="ko-KR" altLang="en-US" b="0" dirty="0"/>
              <a:t>년 </a:t>
            </a:r>
            <a:r>
              <a:rPr lang="en-US" altLang="ko-KR" b="0" dirty="0"/>
              <a:t>1</a:t>
            </a:r>
            <a:r>
              <a:rPr lang="ko-KR" altLang="en-US" b="0" dirty="0"/>
              <a:t>월 </a:t>
            </a:r>
            <a:r>
              <a:rPr lang="en-US" altLang="ko-KR" b="0" dirty="0"/>
              <a:t>20</a:t>
            </a:r>
            <a:r>
              <a:rPr lang="ko-KR" altLang="en-US" b="0" dirty="0"/>
              <a:t>일부터 </a:t>
            </a:r>
            <a:r>
              <a:rPr lang="en-US" altLang="ko-KR" b="0" dirty="0"/>
              <a:t>4</a:t>
            </a:r>
            <a:r>
              <a:rPr lang="ko-KR" altLang="en-US" b="0" dirty="0"/>
              <a:t>월 </a:t>
            </a:r>
            <a:r>
              <a:rPr lang="en-US" altLang="ko-KR" b="0" dirty="0"/>
              <a:t>30</a:t>
            </a:r>
            <a:r>
              <a:rPr lang="ko-KR" altLang="en-US" b="0" dirty="0"/>
              <a:t>일까지 일별로 발생한 코로나</a:t>
            </a:r>
            <a:r>
              <a:rPr lang="en-US" altLang="ko-KR" b="0" dirty="0"/>
              <a:t>19</a:t>
            </a:r>
            <a:r>
              <a:rPr lang="ko-KR" altLang="en-US" b="0" dirty="0"/>
              <a:t>의 현황입니다</a:t>
            </a:r>
            <a:r>
              <a:rPr lang="en-US" altLang="ko-KR" b="0" dirty="0"/>
              <a:t>.</a:t>
            </a:r>
          </a:p>
          <a:p>
            <a:pPr marL="0" indent="0"/>
            <a:r>
              <a:rPr lang="en-US" altLang="ko-KR" b="0" dirty="0"/>
              <a:t>2</a:t>
            </a:r>
            <a:r>
              <a:rPr lang="ko-KR" altLang="en-US" b="0" dirty="0"/>
              <a:t>월 </a:t>
            </a:r>
            <a:r>
              <a:rPr lang="en-US" altLang="ko-KR" b="0" dirty="0"/>
              <a:t>29</a:t>
            </a:r>
            <a:r>
              <a:rPr lang="ko-KR" altLang="en-US" b="0" dirty="0"/>
              <a:t>일이 </a:t>
            </a:r>
            <a:r>
              <a:rPr lang="en-US" altLang="ko-KR" b="0" dirty="0"/>
              <a:t>813</a:t>
            </a:r>
            <a:r>
              <a:rPr lang="ko-KR" altLang="en-US" b="0" dirty="0"/>
              <a:t>명으로 신규 </a:t>
            </a:r>
            <a:r>
              <a:rPr lang="ko-KR" altLang="en-US" b="0" dirty="0" err="1"/>
              <a:t>확진자가</a:t>
            </a:r>
            <a:r>
              <a:rPr lang="ko-KR" altLang="en-US" b="0" dirty="0"/>
              <a:t> 가장 많으며 이후 </a:t>
            </a:r>
            <a:r>
              <a:rPr lang="en-US" altLang="ko-KR" dirty="0"/>
              <a:t>2</a:t>
            </a:r>
            <a:r>
              <a:rPr lang="ko-KR" altLang="en-US" dirty="0"/>
              <a:t>주 후 평균 수준으로 급락</a:t>
            </a:r>
            <a:r>
              <a:rPr lang="ko-KR" altLang="en-US" b="0" dirty="0"/>
              <a:t>한 것을 확인할 수 있습니다</a:t>
            </a:r>
            <a:r>
              <a:rPr lang="en-US" altLang="ko-KR" b="0" dirty="0"/>
              <a:t>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7" y="781050"/>
            <a:ext cx="584606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4" y="713921"/>
            <a:ext cx="5984272" cy="244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/>
              <a:t>일별 실질적 코로나환자</a:t>
            </a:r>
          </a:p>
        </p:txBody>
      </p:sp>
      <p:sp>
        <p:nvSpPr>
          <p:cNvPr id="8" name="액자 7"/>
          <p:cNvSpPr/>
          <p:nvPr/>
        </p:nvSpPr>
        <p:spPr>
          <a:xfrm>
            <a:off x="421640" y="714180"/>
            <a:ext cx="5968566" cy="1161402"/>
          </a:xfrm>
          <a:prstGeom prst="frame">
            <a:avLst>
              <a:gd name="adj1" fmla="val 243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196996" y="60451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3"/>
            <a:endCxn id="28" idx="0"/>
          </p:cNvCxnSpPr>
          <p:nvPr/>
        </p:nvCxnSpPr>
        <p:spPr>
          <a:xfrm flipH="1">
            <a:off x="5018606" y="1953129"/>
            <a:ext cx="1290778" cy="128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1994070" y="714784"/>
            <a:ext cx="4267054" cy="252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3787" y="3312117"/>
            <a:ext cx="3099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</a:t>
            </a:r>
            <a:r>
              <a:rPr lang="ko-KR" altLang="en-US" sz="1000" b="1" dirty="0" smtClean="0"/>
              <a:t>일별 코로나 환자 </a:t>
            </a:r>
            <a:r>
              <a:rPr lang="en-US" altLang="ko-KR" sz="1000" dirty="0" smtClean="0"/>
              <a:t>and </a:t>
            </a:r>
            <a:r>
              <a:rPr lang="ko-KR" altLang="en-US" sz="1000" b="1" dirty="0" smtClean="0"/>
              <a:t>전날 대비 증감 칼럼 </a:t>
            </a:r>
            <a:r>
              <a:rPr lang="ko-KR" altLang="en-US" sz="1000" dirty="0" smtClean="0"/>
              <a:t>생성</a:t>
            </a:r>
            <a:endParaRPr lang="en-US" altLang="ko-KR" sz="1000" dirty="0" smtClean="0"/>
          </a:p>
          <a:p>
            <a:endParaRPr lang="en-US" altLang="ko-KR" sz="1000" b="1" dirty="0" smtClean="0"/>
          </a:p>
          <a:p>
            <a:pPr marL="88900"/>
            <a:r>
              <a:rPr lang="ko-KR" altLang="en-US" sz="1000" dirty="0" smtClean="0"/>
              <a:t>지금껏 발표된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수는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누적확진 횟수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에 해당하므로 </a:t>
            </a:r>
            <a:r>
              <a:rPr lang="ko-KR" altLang="en-US" sz="1000" dirty="0" err="1" smtClean="0"/>
              <a:t>완치자를</a:t>
            </a:r>
            <a:r>
              <a:rPr lang="ko-KR" altLang="en-US" sz="1000" dirty="0" smtClean="0"/>
              <a:t> 제외한 일별 현재시험의 </a:t>
            </a:r>
            <a:r>
              <a:rPr lang="ko-KR" altLang="en-US" sz="1000" dirty="0" err="1" smtClean="0"/>
              <a:t>확진환자</a:t>
            </a:r>
            <a:r>
              <a:rPr lang="ko-KR" altLang="en-US" sz="1000" dirty="0" smtClean="0"/>
              <a:t> 수를 새로운 칼럼으로 생성</a:t>
            </a:r>
            <a:endParaRPr lang="en-US" altLang="ko-KR" sz="1000" dirty="0" smtClean="0"/>
          </a:p>
          <a:p>
            <a:pPr marL="88900"/>
            <a:r>
              <a:rPr lang="ko-KR" altLang="en-US" sz="1000" dirty="0" smtClean="0"/>
              <a:t>또한 </a:t>
            </a:r>
            <a:r>
              <a:rPr lang="ko-KR" altLang="en-US" sz="1000" dirty="0" err="1" smtClean="0"/>
              <a:t>전날대비</a:t>
            </a:r>
            <a:r>
              <a:rPr lang="ko-KR" altLang="en-US" sz="1000" dirty="0" smtClean="0"/>
              <a:t> 몇 명의 환자가 증가하고 있는지 확인하기 위해 증감을 계산한 새로운 칼럼을 생</a:t>
            </a:r>
            <a:r>
              <a:rPr lang="ko-KR" altLang="en-US" sz="1000" dirty="0"/>
              <a:t>성</a:t>
            </a:r>
          </a:p>
        </p:txBody>
      </p:sp>
      <p:sp>
        <p:nvSpPr>
          <p:cNvPr id="18" name="액자 17"/>
          <p:cNvSpPr/>
          <p:nvPr/>
        </p:nvSpPr>
        <p:spPr>
          <a:xfrm>
            <a:off x="405934" y="1898305"/>
            <a:ext cx="6027546" cy="1260843"/>
          </a:xfrm>
          <a:prstGeom prst="frame">
            <a:avLst>
              <a:gd name="adj1" fmla="val 243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21640" y="3235174"/>
            <a:ext cx="3083560" cy="133201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75906" y="176591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9856" y="3312117"/>
            <a:ext cx="285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pPr marL="88900"/>
            <a:r>
              <a:rPr lang="ko-KR" altLang="en-US" sz="1000" dirty="0" smtClean="0"/>
              <a:t>일별 현재시점의 </a:t>
            </a:r>
            <a:r>
              <a:rPr lang="ko-KR" altLang="en-US" sz="1000" dirty="0" err="1" smtClean="0"/>
              <a:t>확진환자</a:t>
            </a:r>
            <a:r>
              <a:rPr lang="ko-KR" altLang="en-US" sz="1000" dirty="0" smtClean="0"/>
              <a:t> 수는 라인으로</a:t>
            </a:r>
            <a:r>
              <a:rPr lang="en-US" altLang="ko-KR" sz="1000" dirty="0" smtClean="0"/>
              <a:t>,</a:t>
            </a:r>
          </a:p>
          <a:p>
            <a:pPr marL="88900"/>
            <a:r>
              <a:rPr lang="ko-KR" altLang="en-US" sz="1000" dirty="0" err="1" smtClean="0"/>
              <a:t>전날대비</a:t>
            </a:r>
            <a:r>
              <a:rPr lang="ko-KR" altLang="en-US" sz="1000" dirty="0" smtClean="0"/>
              <a:t> 환자 증감은 막대그래프로 표시하여</a:t>
            </a:r>
            <a:endParaRPr lang="en-US" altLang="ko-KR" sz="1000" dirty="0" smtClean="0"/>
          </a:p>
          <a:p>
            <a:pPr marL="88900"/>
            <a:endParaRPr lang="en-US" altLang="ko-KR" sz="1000" dirty="0" smtClean="0"/>
          </a:p>
          <a:p>
            <a:pPr marL="88900"/>
            <a:r>
              <a:rPr lang="ko-KR" altLang="en-US" sz="1000" b="1" dirty="0" smtClean="0"/>
              <a:t>시기별 실질적인 환자 수에 대한 추이</a:t>
            </a:r>
            <a:r>
              <a:rPr lang="ko-KR" altLang="en-US" sz="1000" dirty="0" smtClean="0"/>
              <a:t>를 나타냄</a:t>
            </a:r>
            <a:endParaRPr lang="ko-KR" altLang="en-US" sz="1000" dirty="0"/>
          </a:p>
        </p:txBody>
      </p:sp>
      <p:sp>
        <p:nvSpPr>
          <p:cNvPr id="28" name="액자 27"/>
          <p:cNvSpPr/>
          <p:nvPr/>
        </p:nvSpPr>
        <p:spPr>
          <a:xfrm>
            <a:off x="3647006" y="3235173"/>
            <a:ext cx="2743200" cy="133201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/>
              <a:t>일별 실질적 코로나환자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387" y="3446199"/>
            <a:ext cx="5791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해당 </a:t>
            </a:r>
            <a:r>
              <a:rPr lang="ko-KR" altLang="en-US" b="0" dirty="0"/>
              <a:t>일자 코로나 환자 추이와</a:t>
            </a:r>
            <a:r>
              <a:rPr lang="en-US" altLang="ko-KR" b="0" dirty="0"/>
              <a:t>(</a:t>
            </a:r>
            <a:r>
              <a:rPr lang="ko-KR" altLang="en-US" b="0" dirty="0"/>
              <a:t>선</a:t>
            </a:r>
            <a:r>
              <a:rPr lang="en-US" altLang="ko-KR" b="0" dirty="0"/>
              <a:t>_</a:t>
            </a:r>
            <a:r>
              <a:rPr lang="ko-KR" altLang="en-US" b="0" dirty="0"/>
              <a:t>파란색</a:t>
            </a:r>
            <a:r>
              <a:rPr lang="en-US" altLang="ko-KR" b="0" dirty="0"/>
              <a:t>) </a:t>
            </a:r>
            <a:r>
              <a:rPr lang="ko-KR" altLang="en-US" b="0" dirty="0"/>
              <a:t>전날 대비 </a:t>
            </a:r>
            <a:r>
              <a:rPr lang="ko-KR" altLang="en-US" b="0" dirty="0" err="1"/>
              <a:t>신규확진자</a:t>
            </a:r>
            <a:r>
              <a:rPr lang="ko-KR" altLang="en-US" b="0" dirty="0"/>
              <a:t> 증감</a:t>
            </a:r>
            <a:r>
              <a:rPr lang="en-US" altLang="ko-KR" b="0" dirty="0"/>
              <a:t>(</a:t>
            </a:r>
            <a:r>
              <a:rPr lang="ko-KR" altLang="en-US" b="0" dirty="0"/>
              <a:t>막대</a:t>
            </a:r>
            <a:r>
              <a:rPr lang="en-US" altLang="ko-KR" b="0" dirty="0"/>
              <a:t>_</a:t>
            </a:r>
            <a:r>
              <a:rPr lang="ko-KR" altLang="en-US" b="0" dirty="0"/>
              <a:t>빨간색</a:t>
            </a:r>
            <a:r>
              <a:rPr lang="en-US" altLang="ko-KR" b="0" dirty="0"/>
              <a:t>)</a:t>
            </a:r>
            <a:r>
              <a:rPr lang="ko-KR" altLang="en-US" b="0" dirty="0"/>
              <a:t>을 통하여 </a:t>
            </a:r>
            <a:r>
              <a:rPr lang="en-US" altLang="ko-KR" b="0" dirty="0"/>
              <a:t>2020</a:t>
            </a:r>
            <a:r>
              <a:rPr lang="ko-KR" altLang="en-US" b="0" dirty="0"/>
              <a:t>년 </a:t>
            </a:r>
            <a:r>
              <a:rPr lang="en-US" altLang="ko-KR" b="0" dirty="0"/>
              <a:t>3</a:t>
            </a:r>
            <a:r>
              <a:rPr lang="ko-KR" altLang="en-US" b="0" dirty="0"/>
              <a:t>월 </a:t>
            </a:r>
            <a:r>
              <a:rPr lang="en-US" altLang="ko-KR" b="0" dirty="0"/>
              <a:t>12</a:t>
            </a:r>
            <a:r>
              <a:rPr lang="ko-KR" altLang="en-US" b="0" dirty="0"/>
              <a:t>일을 기점으로 코로나 확산이 </a:t>
            </a:r>
            <a:r>
              <a:rPr lang="ko-KR" altLang="en-US" b="0" dirty="0" err="1"/>
              <a:t>사그러지고</a:t>
            </a:r>
            <a:r>
              <a:rPr lang="ko-KR" altLang="en-US" b="0" dirty="0"/>
              <a:t> 있음을 볼 수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이를 </a:t>
            </a:r>
            <a:r>
              <a:rPr lang="ko-KR" altLang="en-US" b="0" dirty="0"/>
              <a:t>통하여 </a:t>
            </a:r>
            <a:r>
              <a:rPr lang="ko-KR" altLang="en-US" dirty="0"/>
              <a:t>실질적인 코로나 환자 수는 신규 </a:t>
            </a:r>
            <a:r>
              <a:rPr lang="ko-KR" altLang="en-US" dirty="0" err="1"/>
              <a:t>확진자</a:t>
            </a:r>
            <a:r>
              <a:rPr lang="ko-KR" altLang="en-US" dirty="0"/>
              <a:t> 발생에 거의 직접적인 영향을 받고</a:t>
            </a:r>
            <a:r>
              <a:rPr lang="en-US" altLang="ko-KR" dirty="0"/>
              <a:t>, </a:t>
            </a:r>
            <a:r>
              <a:rPr lang="ko-KR" altLang="en-US" dirty="0"/>
              <a:t>기존의 환자는 빠르게 </a:t>
            </a:r>
            <a:r>
              <a:rPr lang="ko-KR" altLang="en-US" dirty="0" err="1"/>
              <a:t>완치자로</a:t>
            </a:r>
            <a:r>
              <a:rPr lang="ko-KR" altLang="en-US" dirty="0"/>
              <a:t> 대체되고 있음</a:t>
            </a:r>
            <a:r>
              <a:rPr lang="ko-KR" altLang="en-US" b="0" dirty="0"/>
              <a:t>을 확인할 수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또한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</a:t>
            </a:r>
            <a:r>
              <a:rPr lang="en-US" altLang="ko-KR" b="0" dirty="0"/>
              <a:t>line</a:t>
            </a:r>
            <a:r>
              <a:rPr lang="ko-KR" altLang="en-US" b="0" dirty="0"/>
              <a:t>그래프의 기울기 보면</a:t>
            </a:r>
            <a:r>
              <a:rPr lang="en-US" altLang="ko-KR" b="0" dirty="0"/>
              <a:t>, </a:t>
            </a:r>
            <a:r>
              <a:rPr lang="ko-KR" altLang="en-US" b="0" dirty="0"/>
              <a:t>코로나바이러스의 확산 속도가 매우 빠르고</a:t>
            </a:r>
            <a:r>
              <a:rPr lang="en-US" altLang="ko-KR" b="0" dirty="0"/>
              <a:t>, (</a:t>
            </a:r>
            <a:r>
              <a:rPr lang="ko-KR" altLang="en-US" b="0" dirty="0"/>
              <a:t>확산 속도보다는 느리지만</a:t>
            </a:r>
            <a:r>
              <a:rPr lang="en-US" altLang="ko-KR" b="0" dirty="0"/>
              <a:t>) </a:t>
            </a:r>
            <a:r>
              <a:rPr lang="ko-KR" altLang="en-US" b="0" dirty="0"/>
              <a:t>완치속도 또한 상당히 빠르다는 것을 확인할 수 있습니다</a:t>
            </a:r>
            <a:r>
              <a:rPr lang="en-US" altLang="ko-KR" b="0" dirty="0"/>
              <a:t>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"/>
          <a:stretch/>
        </p:blipFill>
        <p:spPr bwMode="auto">
          <a:xfrm>
            <a:off x="475176" y="666750"/>
            <a:ext cx="5925624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3" y="723186"/>
            <a:ext cx="3197567" cy="3905964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국내 지역별 현황</a:t>
            </a:r>
            <a:r>
              <a:rPr lang="ko-KR" altLang="en-US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수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3" name="액자 2"/>
          <p:cNvSpPr/>
          <p:nvPr/>
        </p:nvSpPr>
        <p:spPr>
          <a:xfrm>
            <a:off x="421640" y="717514"/>
            <a:ext cx="3235960" cy="984139"/>
          </a:xfrm>
          <a:prstGeom prst="frame">
            <a:avLst>
              <a:gd name="adj1" fmla="val 360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21640" y="1733550"/>
            <a:ext cx="3235960" cy="2927496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05200" y="61039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05200" y="1654955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57600" y="717514"/>
            <a:ext cx="152400" cy="40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657600" y="1853783"/>
            <a:ext cx="152400" cy="33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35012" y="713411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‘TimeProvince.csv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파일을 통해 </a:t>
            </a:r>
            <a:r>
              <a:rPr lang="ko-KR" altLang="en-US" sz="1000" b="1" dirty="0" smtClean="0"/>
              <a:t>지역별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    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수</a:t>
            </a:r>
            <a:r>
              <a:rPr lang="ko-KR" altLang="en-US" sz="1000" dirty="0" smtClean="0"/>
              <a:t> 데이터 가져오기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누적 데이터이므로 </a:t>
            </a:r>
            <a:r>
              <a:rPr lang="en-US" altLang="ko-KR" sz="1000" b="1" dirty="0" smtClean="0"/>
              <a:t>4/30</a:t>
            </a:r>
            <a:r>
              <a:rPr lang="ko-KR" altLang="en-US" sz="1000" b="1" dirty="0" smtClean="0"/>
              <a:t>일 데이터만 </a:t>
            </a:r>
            <a:r>
              <a:rPr lang="ko-KR" altLang="en-US" sz="1000" dirty="0" smtClean="0"/>
              <a:t>사용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ko-KR" altLang="en-US" sz="1000" dirty="0" smtClean="0"/>
              <a:t>지역과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 분리하여 </a:t>
            </a:r>
            <a:r>
              <a:rPr lang="en-US" altLang="ko-KR" sz="1000" dirty="0" smtClean="0"/>
              <a:t>list</a:t>
            </a:r>
            <a:r>
              <a:rPr lang="ko-KR" altLang="en-US" sz="1000" dirty="0" smtClean="0"/>
              <a:t>객체에 할당</a:t>
            </a:r>
            <a:endParaRPr lang="ko-KR" altLang="en-US" sz="1000" dirty="0"/>
          </a:p>
        </p:txBody>
      </p:sp>
      <p:sp>
        <p:nvSpPr>
          <p:cNvPr id="22" name="액자 21"/>
          <p:cNvSpPr/>
          <p:nvPr/>
        </p:nvSpPr>
        <p:spPr>
          <a:xfrm>
            <a:off x="3847455" y="713411"/>
            <a:ext cx="2743200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5012" y="1854801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matplotlib</a:t>
            </a:r>
            <a:r>
              <a:rPr lang="en-US" altLang="ko-KR" sz="1000" b="1" dirty="0" smtClean="0"/>
              <a:t>’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err="1" smtClean="0"/>
              <a:t>지역이름을</a:t>
            </a:r>
            <a:r>
              <a:rPr lang="ko-KR" altLang="en-US" sz="1000" dirty="0" smtClean="0"/>
              <a:t> 한글로 표현하여 </a:t>
            </a:r>
            <a:r>
              <a:rPr lang="en-US" altLang="ko-KR" sz="1000" dirty="0" smtClean="0"/>
              <a:t>x</a:t>
            </a:r>
            <a:r>
              <a:rPr lang="ko-KR" altLang="en-US" sz="1000" dirty="0" smtClean="0"/>
              <a:t>축에 할당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 </a:t>
            </a:r>
            <a:r>
              <a:rPr lang="ko-KR" altLang="en-US" sz="1000" b="1" dirty="0" smtClean="0"/>
              <a:t>가로 막대 그래프</a:t>
            </a:r>
            <a:r>
              <a:rPr lang="ko-KR" altLang="en-US" sz="1000" dirty="0" smtClean="0"/>
              <a:t>를 생성하여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제목과 </a:t>
            </a:r>
            <a:r>
              <a:rPr lang="en-US" altLang="ko-KR" sz="1000" dirty="0" smtClean="0"/>
              <a:t>y</a:t>
            </a:r>
            <a:r>
              <a:rPr lang="ko-KR" altLang="en-US" sz="1000" dirty="0" smtClean="0"/>
              <a:t>축    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글자크기 등 그래프 조정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 </a:t>
            </a:r>
            <a:r>
              <a:rPr lang="ko-KR" altLang="en-US" sz="1000" dirty="0" smtClean="0"/>
              <a:t>지역별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수치와 비율을 그래프 상에  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표현하기 위해 </a:t>
            </a:r>
            <a:r>
              <a:rPr lang="en-US" altLang="ko-KR" sz="1000" dirty="0" smtClean="0"/>
              <a:t>for</a:t>
            </a:r>
            <a:r>
              <a:rPr lang="ko-KR" altLang="en-US" sz="1000" dirty="0" smtClean="0"/>
              <a:t>문을 이용하여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vvv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list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객체에 할당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 </a:t>
            </a:r>
            <a:r>
              <a:rPr lang="ko-KR" altLang="en-US" sz="1000" dirty="0" err="1" smtClean="0"/>
              <a:t>출력형식</a:t>
            </a:r>
            <a:r>
              <a:rPr lang="ko-KR" altLang="en-US" sz="1000" dirty="0" smtClean="0"/>
              <a:t> 지정 후</a:t>
            </a:r>
            <a:r>
              <a:rPr lang="en-US" altLang="ko-KR" sz="1000" dirty="0" smtClean="0"/>
              <a:t>, for</a:t>
            </a:r>
            <a:r>
              <a:rPr lang="ko-KR" altLang="en-US" sz="1000" dirty="0" smtClean="0"/>
              <a:t>문을 이용하여 지역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개수만큼 </a:t>
            </a:r>
            <a:r>
              <a:rPr lang="ko-KR" altLang="en-US" sz="1000" b="1" dirty="0" smtClean="0"/>
              <a:t>그래프 위에 </a:t>
            </a:r>
            <a:r>
              <a:rPr lang="en-US" altLang="ko-KR" sz="1000" b="1" dirty="0" smtClean="0"/>
              <a:t>text </a:t>
            </a:r>
            <a:r>
              <a:rPr lang="ko-KR" altLang="en-US" sz="1000" b="1" dirty="0" smtClean="0"/>
              <a:t>표시 </a:t>
            </a:r>
            <a:endParaRPr lang="en-US" altLang="ko-KR" sz="1000" b="1" dirty="0" smtClean="0"/>
          </a:p>
        </p:txBody>
      </p:sp>
      <p:sp>
        <p:nvSpPr>
          <p:cNvPr id="25" name="액자 24"/>
          <p:cNvSpPr/>
          <p:nvPr/>
        </p:nvSpPr>
        <p:spPr>
          <a:xfrm>
            <a:off x="3847455" y="1853783"/>
            <a:ext cx="2743200" cy="20938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1-4. </a:t>
            </a:r>
            <a:r>
              <a:rPr lang="ko-KR" altLang="en-US" dirty="0"/>
              <a:t>국내 지역별 현황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5299" y="3867150"/>
            <a:ext cx="5791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국내 지역별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수 현황을 살펴보면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신천지 사태의 근원지인 대구가 전체 </a:t>
            </a:r>
            <a:r>
              <a:rPr lang="ko-KR" altLang="en-US" b="0" dirty="0" err="1" smtClean="0"/>
              <a:t>확진자의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66%</a:t>
            </a:r>
            <a:r>
              <a:rPr lang="ko-KR" altLang="en-US" b="0" dirty="0" smtClean="0"/>
              <a:t>를 차지하며 가장 높고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그 뒤를 경상북도와 경기도 그리고 서울 순으로 이어지고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이를 통해 </a:t>
            </a:r>
            <a:r>
              <a:rPr lang="ko-KR" altLang="en-US" dirty="0" smtClean="0"/>
              <a:t>대구 근처 지역의 전파 비율이 높고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유동인구 비율이 높은 도시권에서 주로 전파됨을 유추해볼 수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5562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4" y="714180"/>
            <a:ext cx="6027546" cy="203873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국내 지역별 현황</a:t>
            </a:r>
            <a:r>
              <a:rPr lang="ko-KR" altLang="en-US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사망률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21640" y="714180"/>
            <a:ext cx="4928065" cy="1129807"/>
          </a:xfrm>
          <a:prstGeom prst="frame">
            <a:avLst>
              <a:gd name="adj1" fmla="val 243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5235405" y="60451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876800" y="1936535"/>
            <a:ext cx="1434496" cy="106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3"/>
          </p:cNvCxnSpPr>
          <p:nvPr/>
        </p:nvCxnSpPr>
        <p:spPr>
          <a:xfrm flipH="1">
            <a:off x="1828800" y="791727"/>
            <a:ext cx="3440083" cy="220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5934" y="3077325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‘TimeProvince.csv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파일을 통해 </a:t>
            </a:r>
            <a:r>
              <a:rPr lang="ko-KR" altLang="en-US" sz="1000" b="1" dirty="0" smtClean="0"/>
              <a:t>지역별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     </a:t>
            </a:r>
            <a:r>
              <a:rPr lang="ko-KR" altLang="en-US" sz="1000" b="1" dirty="0" smtClean="0"/>
              <a:t>사망자 수</a:t>
            </a:r>
            <a:r>
              <a:rPr lang="ko-KR" altLang="en-US" sz="1000" dirty="0" smtClean="0"/>
              <a:t> 데이터 가져오기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누적 데이터이므로 </a:t>
            </a:r>
            <a:r>
              <a:rPr lang="en-US" altLang="ko-KR" sz="1000" b="1" dirty="0" smtClean="0"/>
              <a:t>4/30</a:t>
            </a:r>
            <a:r>
              <a:rPr lang="ko-KR" altLang="en-US" sz="1000" b="1" dirty="0" smtClean="0"/>
              <a:t>일 데이터만 </a:t>
            </a:r>
            <a:r>
              <a:rPr lang="ko-KR" altLang="en-US" sz="1000" dirty="0" smtClean="0"/>
              <a:t>사용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ko-KR" altLang="en-US" sz="1000" dirty="0" smtClean="0"/>
              <a:t>지역과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 분리하여 </a:t>
            </a:r>
            <a:r>
              <a:rPr lang="en-US" altLang="ko-KR" sz="1000" dirty="0" smtClean="0"/>
              <a:t>list</a:t>
            </a:r>
            <a:r>
              <a:rPr lang="ko-KR" altLang="en-US" sz="1000" dirty="0" smtClean="0"/>
              <a:t>객체에 할당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for</a:t>
            </a:r>
            <a:r>
              <a:rPr lang="ko-KR" altLang="en-US" sz="1000" dirty="0" smtClean="0"/>
              <a:t>문을 이용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지역별 사망자 수 </a:t>
            </a:r>
            <a:r>
              <a:rPr lang="en-US" altLang="ko-KR" sz="1000" b="1" dirty="0" smtClean="0"/>
              <a:t>/ </a:t>
            </a:r>
            <a:r>
              <a:rPr lang="ko-KR" altLang="en-US" sz="1000" b="1" dirty="0" smtClean="0"/>
              <a:t>지역별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수</a:t>
            </a:r>
            <a:r>
              <a:rPr lang="en-US" altLang="ko-KR" sz="1000" b="1" dirty="0" smtClean="0"/>
              <a:t>)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 계산을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통해 </a:t>
            </a:r>
            <a:r>
              <a:rPr lang="ko-KR" altLang="en-US" sz="1000" b="1" dirty="0" smtClean="0"/>
              <a:t>사망률</a:t>
            </a:r>
            <a:r>
              <a:rPr lang="ko-KR" altLang="en-US" sz="1000" dirty="0" smtClean="0"/>
              <a:t> 계산 </a:t>
            </a:r>
            <a:endParaRPr lang="ko-KR" altLang="en-US" sz="1000" dirty="0"/>
          </a:p>
        </p:txBody>
      </p:sp>
      <p:sp>
        <p:nvSpPr>
          <p:cNvPr id="18" name="액자 17"/>
          <p:cNvSpPr/>
          <p:nvPr/>
        </p:nvSpPr>
        <p:spPr>
          <a:xfrm>
            <a:off x="405934" y="1875582"/>
            <a:ext cx="6027546" cy="877338"/>
          </a:xfrm>
          <a:prstGeom prst="frame">
            <a:avLst>
              <a:gd name="adj1" fmla="val 243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06516" y="3077324"/>
            <a:ext cx="2743200" cy="163121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75906" y="176591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19707" y="3056841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사망률 기준 오름차순 </a:t>
            </a:r>
            <a:r>
              <a:rPr lang="ko-KR" altLang="en-US" sz="1000" dirty="0" smtClean="0"/>
              <a:t>정렬에 따른 </a:t>
            </a:r>
            <a:r>
              <a:rPr lang="en-US" altLang="ko-KR" sz="1000" dirty="0" smtClean="0"/>
              <a:t>x</a:t>
            </a:r>
            <a:r>
              <a:rPr lang="ko-KR" altLang="en-US" sz="1000" dirty="0" smtClean="0"/>
              <a:t>값</a:t>
            </a:r>
            <a:r>
              <a:rPr lang="en-US" altLang="ko-KR" sz="1000" dirty="0" smtClean="0"/>
              <a:t>, y</a:t>
            </a:r>
            <a:r>
              <a:rPr lang="ko-KR" altLang="en-US" sz="1000" dirty="0" smtClean="0"/>
              <a:t>값 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순서 변경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pie </a:t>
            </a:r>
            <a:r>
              <a:rPr lang="ko-KR" altLang="en-US" sz="1000" b="1" dirty="0" smtClean="0"/>
              <a:t>그래프 생성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en-US" altLang="ko-KR" sz="1000" dirty="0" smtClean="0"/>
              <a:t>pie</a:t>
            </a:r>
            <a:r>
              <a:rPr lang="ko-KR" altLang="en-US" sz="1000" dirty="0" smtClean="0"/>
              <a:t>그래프의 중심과 반경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범례 표시 등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세부 설정 </a:t>
            </a:r>
            <a:endParaRPr lang="ko-KR" altLang="en-US" sz="1000" dirty="0"/>
          </a:p>
        </p:txBody>
      </p:sp>
      <p:sp>
        <p:nvSpPr>
          <p:cNvPr id="28" name="액자 27"/>
          <p:cNvSpPr/>
          <p:nvPr/>
        </p:nvSpPr>
        <p:spPr>
          <a:xfrm>
            <a:off x="3429000" y="3085572"/>
            <a:ext cx="2743200" cy="163121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1-4. </a:t>
            </a:r>
            <a:r>
              <a:rPr lang="ko-KR" altLang="en-US" dirty="0"/>
              <a:t>국내 지역별 현황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사망률</a:t>
            </a:r>
            <a:r>
              <a:rPr lang="en-US" altLang="ko-KR" sz="1200" dirty="0" smtClean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4797" y="3723819"/>
            <a:ext cx="5791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지역별 사망률을 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각 지역의 사망자 수 </a:t>
            </a:r>
            <a:r>
              <a:rPr lang="en-US" altLang="ko-KR" b="0" dirty="0" smtClean="0"/>
              <a:t>/ </a:t>
            </a:r>
            <a:r>
              <a:rPr lang="ko-KR" altLang="en-US" b="0" dirty="0" smtClean="0"/>
              <a:t>각 지역의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수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로 계산하여 구했습니다</a:t>
            </a:r>
            <a:r>
              <a:rPr lang="en-US" altLang="ko-KR" b="0" dirty="0" smtClean="0"/>
              <a:t>.</a:t>
            </a:r>
          </a:p>
          <a:p>
            <a:pPr marL="0" indent="0"/>
            <a:r>
              <a:rPr lang="ko-KR" altLang="en-US" b="0" dirty="0" smtClean="0"/>
              <a:t>그 결과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경상북도가 가장 높은 사망률을 나타내고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가장 많은 </a:t>
            </a:r>
            <a:r>
              <a:rPr lang="ko-KR" altLang="en-US" b="0" dirty="0" err="1" smtClean="0"/>
              <a:t>확진자가</a:t>
            </a:r>
            <a:r>
              <a:rPr lang="ko-KR" altLang="en-US" b="0" dirty="0" smtClean="0"/>
              <a:t> 있는 대구가 </a:t>
            </a:r>
            <a:r>
              <a:rPr lang="en-US" altLang="ko-KR" b="0" dirty="0" smtClean="0"/>
              <a:t>2</a:t>
            </a:r>
            <a:r>
              <a:rPr lang="ko-KR" altLang="en-US" b="0" dirty="0" smtClean="0"/>
              <a:t>위를 차지했습니다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여기서 주목해볼 만 한 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 서울지역입니다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아무래도 고령층의 비율이 낮은 대도시인만큼 지역별 사망률 역시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수 대비 낮은 것으로 나타났습니다</a:t>
            </a:r>
            <a:r>
              <a:rPr lang="en-US" altLang="ko-KR" b="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47" y="708680"/>
            <a:ext cx="5392224" cy="30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0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1-5.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이동동선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파악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" y="723187"/>
            <a:ext cx="3168249" cy="3905962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21639" y="723186"/>
            <a:ext cx="1476000" cy="482600"/>
          </a:xfrm>
          <a:prstGeom prst="frame">
            <a:avLst>
              <a:gd name="adj1" fmla="val 6442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3150" y="1216762"/>
            <a:ext cx="2788260" cy="695373"/>
          </a:xfrm>
          <a:prstGeom prst="frame">
            <a:avLst>
              <a:gd name="adj1" fmla="val 477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21639" y="1934538"/>
            <a:ext cx="3159759" cy="2726508"/>
          </a:xfrm>
          <a:prstGeom prst="frame">
            <a:avLst>
              <a:gd name="adj1" fmla="val 151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767937" y="645416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048504" y="1107093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428493" y="183436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1996537" y="755084"/>
            <a:ext cx="1813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6"/>
          </p:cNvCxnSpPr>
          <p:nvPr/>
        </p:nvCxnSpPr>
        <p:spPr>
          <a:xfrm>
            <a:off x="3277104" y="1216761"/>
            <a:ext cx="53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</p:cNvCxnSpPr>
          <p:nvPr/>
        </p:nvCxnSpPr>
        <p:spPr>
          <a:xfrm>
            <a:off x="3657093" y="1944032"/>
            <a:ext cx="152907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3886200" y="723186"/>
            <a:ext cx="2743200" cy="32456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1.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날짜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string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형식을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integer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형식으로 </a:t>
            </a:r>
            <a:r>
              <a:rPr lang="ko-KR" altLang="en-US" sz="1000" dirty="0" smtClean="0">
                <a:solidFill>
                  <a:schemeClr val="tx1"/>
                </a:solidFill>
              </a:rPr>
              <a:t>변환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86200" y="1107093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</a:t>
            </a:r>
            <a:r>
              <a:rPr lang="en-US" altLang="ko-KR" sz="1000" dirty="0" smtClean="0"/>
              <a:t> ‘</a:t>
            </a:r>
            <a:r>
              <a:rPr lang="en-US" altLang="ko-KR" sz="1000" b="1" dirty="0" smtClean="0"/>
              <a:t>PatientRoute.csv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파일을 통해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이동경로 데이터 불러오기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1</a:t>
            </a:r>
            <a:r>
              <a:rPr lang="ko-KR" altLang="en-US" sz="1000" dirty="0" smtClean="0"/>
              <a:t>번의 날짜 형식 변환 함수를 적용 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정렬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b="1" dirty="0" smtClean="0"/>
              <a:t>비교를 위해 </a:t>
            </a:r>
            <a:r>
              <a:rPr lang="en-US" altLang="ko-KR" sz="1000" b="1" dirty="0" smtClean="0"/>
              <a:t>2/17</a:t>
            </a:r>
            <a:r>
              <a:rPr lang="ko-KR" altLang="en-US" sz="1000" b="1" dirty="0" smtClean="0"/>
              <a:t>일 및 </a:t>
            </a:r>
            <a:r>
              <a:rPr lang="en-US" altLang="ko-KR" sz="1000" b="1" dirty="0" smtClean="0"/>
              <a:t>3/17</a:t>
            </a:r>
            <a:r>
              <a:rPr lang="ko-KR" altLang="en-US" sz="1000" b="1" dirty="0" smtClean="0"/>
              <a:t>일 데이터만 추출</a:t>
            </a:r>
            <a:endParaRPr lang="ko-KR" altLang="en-US" sz="1000" b="1" dirty="0"/>
          </a:p>
        </p:txBody>
      </p:sp>
      <p:sp>
        <p:nvSpPr>
          <p:cNvPr id="22" name="액자 21"/>
          <p:cNvSpPr/>
          <p:nvPr/>
        </p:nvSpPr>
        <p:spPr>
          <a:xfrm>
            <a:off x="3886200" y="1107092"/>
            <a:ext cx="2743200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5694" y="2177597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 </a:t>
            </a:r>
            <a:r>
              <a:rPr lang="en-US" altLang="ko-KR" sz="1000" dirty="0" smtClean="0"/>
              <a:t>‘</a:t>
            </a:r>
            <a:r>
              <a:rPr lang="en-US" altLang="ko-KR" sz="1000" b="1" dirty="0" err="1" smtClean="0"/>
              <a:t>pydeck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layer </a:t>
            </a:r>
            <a:r>
              <a:rPr lang="ko-KR" altLang="en-US" sz="1000" b="1" dirty="0" smtClean="0"/>
              <a:t>설정</a:t>
            </a:r>
            <a:endParaRPr lang="en-US" altLang="ko-KR" sz="1000" b="1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HexagonLayer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육각기둥으로 시각화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‘data’ : </a:t>
            </a:r>
            <a:r>
              <a:rPr lang="en-US" altLang="ko-KR" sz="1000" dirty="0" err="1" smtClean="0"/>
              <a:t>PR_check</a:t>
            </a:r>
            <a:r>
              <a:rPr lang="en-US" altLang="ko-KR" sz="1000" dirty="0" smtClean="0"/>
              <a:t> (2/17, 3/17</a:t>
            </a:r>
            <a:r>
              <a:rPr lang="ko-KR" altLang="en-US" sz="1000" dirty="0" smtClean="0"/>
              <a:t>일 데이터 사용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get_position</a:t>
            </a:r>
            <a:r>
              <a:rPr lang="en-US" altLang="ko-KR" sz="1000" dirty="0" smtClean="0"/>
              <a:t> : data</a:t>
            </a:r>
            <a:r>
              <a:rPr lang="ko-KR" altLang="en-US" sz="1000" dirty="0" smtClean="0"/>
              <a:t>내의 위도 경도 가져오기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auto_highlight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마우스 위치 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정보 표시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elevation_scale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육각기둥 높이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pickable</a:t>
            </a:r>
            <a:r>
              <a:rPr lang="en-US" altLang="ko-KR" sz="1000" dirty="0" smtClean="0"/>
              <a:t>’ : True = interactive</a:t>
            </a:r>
            <a:r>
              <a:rPr lang="ko-KR" altLang="en-US" sz="1000" dirty="0" smtClean="0"/>
              <a:t>기능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‘extruded’ : True = 3d</a:t>
            </a:r>
            <a:r>
              <a:rPr lang="ko-KR" altLang="en-US" sz="1000" dirty="0" smtClean="0"/>
              <a:t> 돌출 효과 입히기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‘coverage’ : </a:t>
            </a:r>
            <a:r>
              <a:rPr lang="ko-KR" altLang="en-US" sz="1000" dirty="0" smtClean="0"/>
              <a:t>육각기둥 면적 설정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b="1" dirty="0" smtClean="0"/>
              <a:t>      </a:t>
            </a:r>
            <a:r>
              <a:rPr lang="en-US" altLang="ko-KR" sz="1000" b="1" dirty="0" err="1" smtClean="0"/>
              <a:t>view_state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설정</a:t>
            </a:r>
            <a:endParaRPr lang="en-US" altLang="ko-KR" sz="1000" b="1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초기 지도 위치 설정을 위한 위도 경도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‘zoom’ : </a:t>
            </a:r>
            <a:r>
              <a:rPr lang="ko-KR" altLang="en-US" sz="1000" dirty="0" smtClean="0"/>
              <a:t>초기 지도 확대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‘bearing’ : </a:t>
            </a:r>
            <a:r>
              <a:rPr lang="ko-KR" altLang="en-US" sz="1000" dirty="0" smtClean="0"/>
              <a:t>초기 지도 기울기 설정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25" name="액자 24"/>
          <p:cNvSpPr/>
          <p:nvPr/>
        </p:nvSpPr>
        <p:spPr>
          <a:xfrm>
            <a:off x="3885693" y="2177596"/>
            <a:ext cx="2743200" cy="24834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1-5.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ko-KR" altLang="en-US" dirty="0" err="1"/>
              <a:t>이동동선</a:t>
            </a:r>
            <a:r>
              <a:rPr lang="ko-KR" altLang="en-US" dirty="0"/>
              <a:t> 파악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1501" y="2406982"/>
            <a:ext cx="57912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en-US" altLang="ko-KR" b="0" dirty="0" smtClean="0"/>
              <a:t>                     &lt; 2020-02-17</a:t>
            </a:r>
            <a:r>
              <a:rPr lang="ko-KR" altLang="en-US" b="0" dirty="0" smtClean="0"/>
              <a:t>일 시각화 </a:t>
            </a:r>
            <a:r>
              <a:rPr lang="en-US" altLang="ko-KR" b="0" dirty="0" smtClean="0"/>
              <a:t>&gt;                                                             &lt; 2020-03-17</a:t>
            </a:r>
            <a:r>
              <a:rPr lang="ko-KR" altLang="en-US" b="0" dirty="0" smtClean="0"/>
              <a:t>일 시각화</a:t>
            </a:r>
            <a:r>
              <a:rPr lang="en-US" altLang="ko-KR" b="0" dirty="0" smtClean="0"/>
              <a:t>&gt;</a:t>
            </a:r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en-US" altLang="ko-KR" b="0" dirty="0" err="1" smtClean="0"/>
              <a:t>Pydeck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라이브러리를 이용하여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확진자가</a:t>
            </a:r>
            <a:r>
              <a:rPr lang="ko-KR" altLang="en-US" b="0" dirty="0" smtClean="0"/>
              <a:t> 방문한 빈도가 높을수록 색이 붉어지고 높아지는 육각형 막대 그래프로 표현했습니다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먼저 위쪽의 신천지 사태가 발생하기 시작한 </a:t>
            </a:r>
            <a:r>
              <a:rPr lang="en-US" altLang="ko-KR" dirty="0" smtClean="0"/>
              <a:t>2/17</a:t>
            </a:r>
            <a:r>
              <a:rPr lang="ko-KR" altLang="en-US" dirty="0" smtClean="0"/>
              <a:t>일 </a:t>
            </a:r>
            <a:r>
              <a:rPr lang="ko-KR" altLang="en-US" dirty="0" err="1" smtClean="0"/>
              <a:t>확진자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방문지를</a:t>
            </a:r>
            <a:r>
              <a:rPr lang="ko-KR" altLang="en-US" dirty="0" smtClean="0"/>
              <a:t> 살펴보면 신천지 발생지인 대구가 집중적으로 많이 발생했고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대구 주변 도시들 역시 </a:t>
            </a:r>
            <a:r>
              <a:rPr lang="ko-KR" altLang="en-US" dirty="0" err="1" smtClean="0"/>
              <a:t>확진자의</a:t>
            </a:r>
            <a:r>
              <a:rPr lang="ko-KR" altLang="en-US" dirty="0" smtClean="0"/>
              <a:t> 방문이 많이 이루어졌음을 알 수 있습니다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하지만 한 달 뒤 </a:t>
            </a:r>
            <a:r>
              <a:rPr lang="en-US" altLang="ko-KR" b="0" dirty="0" smtClean="0"/>
              <a:t>3/17</a:t>
            </a:r>
            <a:r>
              <a:rPr lang="ko-KR" altLang="en-US" b="0" dirty="0" smtClean="0"/>
              <a:t>일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방문지를</a:t>
            </a:r>
            <a:r>
              <a:rPr lang="ko-KR" altLang="en-US" b="0" dirty="0" smtClean="0"/>
              <a:t> 살펴보면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대구 지역의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방문지는</a:t>
            </a:r>
            <a:r>
              <a:rPr lang="ko-KR" altLang="en-US" b="0" dirty="0" smtClean="0"/>
              <a:t> 눈에 띄지 않는 반면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서울 및 인천국제공항 지역에서 높은 방문 횟수를 보이고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dirty="0" smtClean="0"/>
              <a:t>이를 통해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대구지역의 </a:t>
            </a:r>
            <a:r>
              <a:rPr lang="ko-KR" altLang="en-US" dirty="0" err="1" smtClean="0">
                <a:solidFill>
                  <a:srgbClr val="FF0000"/>
                </a:solidFill>
              </a:rPr>
              <a:t>확진자</a:t>
            </a:r>
            <a:r>
              <a:rPr lang="ko-KR" altLang="en-US" dirty="0" smtClean="0">
                <a:solidFill>
                  <a:srgbClr val="FF0000"/>
                </a:solidFill>
              </a:rPr>
              <a:t> 선별 및 </a:t>
            </a:r>
            <a:r>
              <a:rPr lang="ko-KR" altLang="en-US" dirty="0" err="1" smtClean="0">
                <a:solidFill>
                  <a:srgbClr val="FF0000"/>
                </a:solidFill>
              </a:rPr>
              <a:t>격리조치가</a:t>
            </a:r>
            <a:r>
              <a:rPr lang="ko-KR" altLang="en-US" dirty="0" smtClean="0">
                <a:solidFill>
                  <a:srgbClr val="FF0000"/>
                </a:solidFill>
              </a:rPr>
              <a:t> 효과가 있음을 알 수 있으며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동시에 해외에서 유입되는 </a:t>
            </a:r>
            <a:r>
              <a:rPr lang="ko-KR" altLang="en-US" dirty="0" err="1" smtClean="0">
                <a:solidFill>
                  <a:srgbClr val="FF0000"/>
                </a:solidFill>
              </a:rPr>
              <a:t>확진자</a:t>
            </a:r>
            <a:r>
              <a:rPr lang="ko-KR" altLang="en-US" dirty="0" smtClean="0">
                <a:solidFill>
                  <a:srgbClr val="FF0000"/>
                </a:solidFill>
              </a:rPr>
              <a:t> 수가 증가했음을 알 수 있습니다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그 결과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인천국제공항 및 서울 지역의 </a:t>
            </a:r>
            <a:r>
              <a:rPr lang="ko-KR" altLang="en-US" dirty="0" err="1" smtClean="0">
                <a:solidFill>
                  <a:srgbClr val="FF0000"/>
                </a:solidFill>
              </a:rPr>
              <a:t>확진자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이동 횟수가 증가할 것이라고 생각할 수 있습니다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7" y="666749"/>
            <a:ext cx="2953824" cy="1760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1" y="666749"/>
            <a:ext cx="3048000" cy="17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1432"/>
            <a:ext cx="3606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85" dirty="0">
                <a:latin typeface="Malgun Gothic"/>
                <a:cs typeface="Malgun Gothic"/>
              </a:rPr>
              <a:t>목차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mic Sans MS"/>
                <a:cs typeface="Comic Sans MS"/>
              </a:rPr>
              <a:t>1</a:t>
            </a:r>
            <a:endParaRPr sz="14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mic Sans MS"/>
                <a:cs typeface="Comic Sans MS"/>
              </a:rPr>
              <a:t>2</a:t>
            </a:r>
            <a:endParaRPr sz="1400" dirty="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mic Sans MS"/>
                <a:cs typeface="Comic Sans MS"/>
              </a:rPr>
              <a:t>3</a:t>
            </a:r>
            <a:endParaRPr sz="1400" dirty="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901250" y="956909"/>
            <a:ext cx="19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11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latin typeface="Comic Sans MS"/>
                <a:cs typeface="Comic Sans MS"/>
              </a:rPr>
              <a:t>0</a:t>
            </a:r>
            <a:endParaRPr sz="1400" dirty="0"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940108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Comic Sans MS"/>
                <a:cs typeface="Comic Sans MS"/>
              </a:rPr>
              <a:t>4</a:t>
            </a:r>
            <a:endParaRPr sz="1400" dirty="0"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3608667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8" y="181432"/>
            <a:ext cx="111191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Malgun Gothic"/>
                <a:cs typeface="Malgun Gothic"/>
              </a:rPr>
              <a:t>Chapter 2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1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solidFill>
            <a:schemeClr val="accent1"/>
          </a:solidFill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Comic Sans MS"/>
                <a:cs typeface="Comic Sans MS"/>
              </a:rPr>
              <a:t>2</a:t>
            </a:r>
            <a:endParaRPr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3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893060" y="95690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74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sz="2400" u="sng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0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940108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4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3608667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40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 smtClean="0"/>
              <a:t>2-1. </a:t>
            </a:r>
            <a:r>
              <a:rPr lang="ko-KR" altLang="en-US" dirty="0" smtClean="0"/>
              <a:t>유동인구가 코로나에 끼치는 영향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4796" y="2750621"/>
            <a:ext cx="6306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r>
              <a:rPr lang="ko-KR" altLang="en-US" b="0" dirty="0"/>
              <a:t>우리는 충격적인 집단감염</a:t>
            </a:r>
            <a:r>
              <a:rPr lang="en-US" altLang="ko-KR" b="0" dirty="0"/>
              <a:t>(</a:t>
            </a:r>
            <a:r>
              <a:rPr lang="ko-KR" altLang="en-US" b="0" dirty="0"/>
              <a:t>신천지 등</a:t>
            </a:r>
            <a:r>
              <a:rPr lang="en-US" altLang="ko-KR" b="0" dirty="0"/>
              <a:t>)</a:t>
            </a:r>
            <a:r>
              <a:rPr lang="ko-KR" altLang="en-US" b="0" dirty="0"/>
              <a:t>을 통해 코로나</a:t>
            </a:r>
            <a:r>
              <a:rPr lang="en-US" altLang="ko-KR" b="0" dirty="0"/>
              <a:t>19 </a:t>
            </a:r>
            <a:r>
              <a:rPr lang="ko-KR" altLang="en-US" b="0" dirty="0"/>
              <a:t>바이러스가 얼마나 전파력이 강한지 알 수 </a:t>
            </a:r>
            <a:r>
              <a:rPr lang="ko-KR" altLang="en-US" b="0" dirty="0" smtClean="0"/>
              <a:t>있었습니다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역학자 </a:t>
            </a:r>
            <a:r>
              <a:rPr lang="en-US" altLang="ko-KR" b="0" dirty="0"/>
              <a:t>Matteo </a:t>
            </a:r>
            <a:r>
              <a:rPr lang="en-US" altLang="ko-KR" b="0" dirty="0" err="1"/>
              <a:t>Chinazzi</a:t>
            </a:r>
            <a:r>
              <a:rPr lang="en-US" altLang="ko-KR" b="0" dirty="0"/>
              <a:t>, Jessica T. Davis</a:t>
            </a:r>
            <a:r>
              <a:rPr lang="ko-KR" altLang="en-US" b="0" dirty="0"/>
              <a:t>는 </a:t>
            </a:r>
            <a:endParaRPr lang="en-US" altLang="ko-KR" b="0" dirty="0" smtClean="0"/>
          </a:p>
          <a:p>
            <a:r>
              <a:rPr lang="en-US" altLang="ko-KR" b="0" dirty="0" smtClean="0"/>
              <a:t>"</a:t>
            </a:r>
            <a:r>
              <a:rPr lang="en-US" altLang="ko-KR" b="0" dirty="0"/>
              <a:t>The effect of travel restrictions on the spread of the 2019 novel coronavirus (COVID-19) outbreak"* </a:t>
            </a:r>
            <a:r>
              <a:rPr lang="ko-KR" altLang="en-US" b="0" dirty="0"/>
              <a:t>에서 </a:t>
            </a:r>
            <a:endParaRPr lang="en-US" altLang="ko-KR" b="0" dirty="0" smtClean="0"/>
          </a:p>
          <a:p>
            <a:r>
              <a:rPr lang="ko-KR" altLang="en-US" b="0" dirty="0" smtClean="0"/>
              <a:t>여행</a:t>
            </a:r>
            <a:r>
              <a:rPr lang="en-US" altLang="ko-KR" b="0" dirty="0"/>
              <a:t>/</a:t>
            </a:r>
            <a:r>
              <a:rPr lang="ko-KR" altLang="en-US" b="0" dirty="0"/>
              <a:t>입국 제한과 </a:t>
            </a:r>
            <a:r>
              <a:rPr lang="ko-KR" altLang="en-US" dirty="0" err="1"/>
              <a:t>전파율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의 변화</a:t>
            </a:r>
            <a:r>
              <a:rPr lang="ko-KR" altLang="en-US" b="0" dirty="0"/>
              <a:t>로 인한 시나리오를 바탕으로 코로나</a:t>
            </a:r>
            <a:r>
              <a:rPr lang="en-US" altLang="ko-KR" b="0" dirty="0"/>
              <a:t>19 </a:t>
            </a:r>
            <a:r>
              <a:rPr lang="ko-KR" altLang="en-US" b="0" dirty="0"/>
              <a:t>확산에 대한 연구를 진행하였습니다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err="1"/>
              <a:t>해당연구는</a:t>
            </a:r>
            <a:r>
              <a:rPr lang="ko-KR" altLang="en-US" b="0" dirty="0"/>
              <a:t> 위 그림을 통하여 바이러스 </a:t>
            </a:r>
            <a:r>
              <a:rPr lang="ko-KR" altLang="en-US" b="0" dirty="0" err="1"/>
              <a:t>전파율을</a:t>
            </a:r>
            <a:r>
              <a:rPr lang="ko-KR" altLang="en-US" b="0" dirty="0"/>
              <a:t> 나타내는 </a:t>
            </a:r>
            <a:r>
              <a:rPr lang="en-US" altLang="ko-KR" b="0" dirty="0"/>
              <a:t>r</a:t>
            </a:r>
            <a:r>
              <a:rPr lang="ko-KR" altLang="en-US" b="0" dirty="0"/>
              <a:t>을 낮추는 것이 여행</a:t>
            </a:r>
            <a:r>
              <a:rPr lang="en-US" altLang="ko-KR" b="0" dirty="0"/>
              <a:t>/</a:t>
            </a:r>
            <a:r>
              <a:rPr lang="ko-KR" altLang="en-US" b="0" dirty="0"/>
              <a:t>입국 제한 </a:t>
            </a:r>
            <a:r>
              <a:rPr lang="ko-KR" altLang="en-US" b="0" dirty="0" smtClean="0"/>
              <a:t>정책보다</a:t>
            </a:r>
            <a:endParaRPr lang="en-US" altLang="ko-KR" b="0" dirty="0" smtClean="0"/>
          </a:p>
          <a:p>
            <a:r>
              <a:rPr lang="en-US" altLang="ko-KR" b="0" dirty="0" smtClean="0"/>
              <a:t>(</a:t>
            </a:r>
            <a:r>
              <a:rPr lang="ko-KR" altLang="en-US" b="0" dirty="0"/>
              <a:t>확산 시기를 </a:t>
            </a:r>
            <a:r>
              <a:rPr lang="ko-KR" altLang="en-US" b="0" dirty="0" err="1"/>
              <a:t>늦출뿐</a:t>
            </a:r>
            <a:r>
              <a:rPr lang="ko-KR" altLang="en-US" b="0" dirty="0"/>
              <a:t> 확산 자체를 막지는 못함을 시사</a:t>
            </a:r>
            <a:r>
              <a:rPr lang="en-US" altLang="ko-KR" b="0" dirty="0"/>
              <a:t>) </a:t>
            </a:r>
            <a:r>
              <a:rPr lang="ko-KR" altLang="en-US" b="0" dirty="0"/>
              <a:t>훨씬 강력한 정책임을 시사하고 있습니다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endParaRPr lang="en-US" altLang="ko-KR" b="0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따라서 </a:t>
            </a:r>
            <a:r>
              <a:rPr lang="ko-KR" altLang="en-US" dirty="0">
                <a:solidFill>
                  <a:srgbClr val="FF0000"/>
                </a:solidFill>
              </a:rPr>
              <a:t>치료제가 나오기 전 코로나를 해결할 수 있는</a:t>
            </a:r>
            <a:r>
              <a:rPr lang="ko-KR" altLang="en-US" b="0" dirty="0">
                <a:solidFill>
                  <a:srgbClr val="FF0000"/>
                </a:solidFill>
              </a:rPr>
              <a:t> </a:t>
            </a:r>
            <a:r>
              <a:rPr lang="ko-KR" altLang="en-US" dirty="0">
                <a:solidFill>
                  <a:srgbClr val="FF0000"/>
                </a:solidFill>
              </a:rPr>
              <a:t>가장 강력한 방법은 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ko-KR" altLang="en-US" dirty="0">
                <a:solidFill>
                  <a:srgbClr val="FF0000"/>
                </a:solidFill>
              </a:rPr>
              <a:t>을 줄이는 것</a:t>
            </a:r>
            <a:r>
              <a:rPr lang="en-US" altLang="ko-KR" b="0" dirty="0">
                <a:solidFill>
                  <a:srgbClr val="FF0000"/>
                </a:solidFill>
              </a:rPr>
              <a:t>, 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r>
              <a:rPr lang="ko-KR" altLang="en-US" b="0" dirty="0" smtClean="0"/>
              <a:t>즉 </a:t>
            </a:r>
            <a:r>
              <a:rPr lang="ko-KR" altLang="en-US" dirty="0">
                <a:solidFill>
                  <a:srgbClr val="FF0000"/>
                </a:solidFill>
              </a:rPr>
              <a:t>사회적으로 대면 접촉을 피하는 것</a:t>
            </a:r>
            <a:r>
              <a:rPr lang="ko-KR" altLang="en-US" b="0" dirty="0"/>
              <a:t>이라는 것을 알 수 있었습니다</a:t>
            </a:r>
            <a:r>
              <a:rPr lang="en-US" altLang="ko-KR" b="0" dirty="0" smtClean="0"/>
              <a:t>.</a:t>
            </a:r>
          </a:p>
          <a:p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en-US" altLang="ko-KR" sz="800" b="0" dirty="0" smtClean="0"/>
              <a:t>*</a:t>
            </a:r>
            <a:r>
              <a:rPr lang="ko-KR" altLang="en-US" sz="800" b="0" dirty="0"/>
              <a:t>출처</a:t>
            </a:r>
            <a:r>
              <a:rPr lang="en-US" altLang="ko-KR" sz="800" b="0" dirty="0"/>
              <a:t>-</a:t>
            </a:r>
            <a:r>
              <a:rPr lang="en-US" altLang="ko-KR" sz="800" b="0" u="sng" dirty="0">
                <a:hlinkClick r:id="rId2"/>
              </a:rPr>
              <a:t>https://science.sciencemag.org/content/368/6489/395/tab-figures-data</a:t>
            </a:r>
            <a:endParaRPr lang="ko-KR" altLang="en-US" sz="800" b="0" dirty="0"/>
          </a:p>
          <a:p>
            <a:pPr marL="0" indent="0"/>
            <a:endParaRPr lang="en-US" altLang="ko-KR" b="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40178"/>
            <a:ext cx="5450248" cy="19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713411"/>
            <a:ext cx="6106525" cy="231053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09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2-2.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관심도와 유동인구 추이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713411"/>
            <a:ext cx="2572824" cy="1020139"/>
          </a:xfrm>
          <a:prstGeom prst="frame">
            <a:avLst>
              <a:gd name="adj1" fmla="val 2621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933700" y="603743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28" idx="0"/>
          </p:cNvCxnSpPr>
          <p:nvPr/>
        </p:nvCxnSpPr>
        <p:spPr>
          <a:xfrm flipH="1">
            <a:off x="5076388" y="1779253"/>
            <a:ext cx="1479536" cy="131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3"/>
            <a:endCxn id="17" idx="0"/>
          </p:cNvCxnSpPr>
          <p:nvPr/>
        </p:nvCxnSpPr>
        <p:spPr>
          <a:xfrm flipH="1">
            <a:off x="2028288" y="790958"/>
            <a:ext cx="938890" cy="229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5176" y="3089859"/>
            <a:ext cx="3106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‘SearchTrend.csv</a:t>
            </a:r>
            <a:r>
              <a:rPr lang="en-US" altLang="ko-KR" sz="1000" dirty="0" smtClean="0"/>
              <a:t>’, </a:t>
            </a:r>
            <a:r>
              <a:rPr lang="en-US" altLang="ko-KR" sz="1000" b="1" dirty="0" smtClean="0"/>
              <a:t>‘SeoulFloating.csv’  </a:t>
            </a:r>
            <a:r>
              <a:rPr lang="ko-KR" altLang="en-US" sz="1000" dirty="0" smtClean="0"/>
              <a:t>파일을 통해  </a:t>
            </a:r>
            <a:endParaRPr lang="en-US" altLang="ko-KR" sz="1000" dirty="0" smtClean="0"/>
          </a:p>
          <a:p>
            <a:r>
              <a:rPr lang="en-US" altLang="ko-KR" sz="1000" dirty="0" smtClean="0"/>
              <a:t>     </a:t>
            </a:r>
            <a:r>
              <a:rPr lang="ko-KR" altLang="en-US" sz="1000" b="1" dirty="0" smtClean="0"/>
              <a:t>코로나 </a:t>
            </a:r>
            <a:r>
              <a:rPr lang="ko-KR" altLang="en-US" sz="1000" b="1" dirty="0" err="1" smtClean="0"/>
              <a:t>검색량</a:t>
            </a:r>
            <a:r>
              <a:rPr lang="ko-KR" altLang="en-US" sz="1000" b="1" dirty="0" smtClean="0"/>
              <a:t> </a:t>
            </a:r>
            <a:r>
              <a:rPr lang="ko-KR" altLang="en-US" sz="1000" dirty="0" smtClean="0"/>
              <a:t>및 </a:t>
            </a:r>
            <a:r>
              <a:rPr lang="ko-KR" altLang="en-US" sz="1000" b="1" dirty="0" smtClean="0"/>
              <a:t>서울 유동인구 </a:t>
            </a:r>
            <a:r>
              <a:rPr lang="ko-KR" altLang="en-US" sz="1000" dirty="0" smtClean="0"/>
              <a:t>데이터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서울 유동인구 </a:t>
            </a:r>
            <a:r>
              <a:rPr lang="en-US" altLang="ko-KR" sz="1000" b="1" dirty="0" smtClean="0"/>
              <a:t>2/23</a:t>
            </a:r>
            <a:r>
              <a:rPr lang="ko-KR" altLang="en-US" sz="1000" b="1" dirty="0" smtClean="0"/>
              <a:t>일 데이터는 </a:t>
            </a:r>
            <a:r>
              <a:rPr lang="ko-KR" altLang="en-US" sz="1000" b="1" dirty="0" err="1" smtClean="0"/>
              <a:t>이상치로</a:t>
            </a:r>
            <a:r>
              <a:rPr lang="ko-KR" altLang="en-US" sz="1000" b="1" dirty="0" smtClean="0"/>
              <a:t> 판단 </a:t>
            </a:r>
            <a:r>
              <a:rPr lang="ko-KR" altLang="en-US" sz="1000" dirty="0" smtClean="0"/>
              <a:t>후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이용 데이터에서 제외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일자를 기준으로 유동인구 </a:t>
            </a:r>
            <a:r>
              <a:rPr lang="en-US" altLang="ko-KR" sz="1000" dirty="0" smtClean="0"/>
              <a:t>grouping,</a:t>
            </a:r>
            <a:r>
              <a:rPr lang="ko-KR" altLang="en-US" sz="1000" dirty="0" smtClean="0"/>
              <a:t> 평균 값 계산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en-US" altLang="ko-KR" sz="1000" dirty="0" err="1" smtClean="0"/>
              <a:t>sklearn</a:t>
            </a:r>
            <a:r>
              <a:rPr lang="ko-KR" altLang="en-US" sz="1000" dirty="0" smtClean="0"/>
              <a:t>의 </a:t>
            </a:r>
            <a:r>
              <a:rPr lang="en-US" altLang="ko-KR" sz="1000" b="1" dirty="0" err="1" smtClean="0"/>
              <a:t>MinMaxScaler</a:t>
            </a:r>
            <a:r>
              <a:rPr lang="ko-KR" altLang="en-US" sz="1000" b="1" dirty="0" smtClean="0"/>
              <a:t>를 통해 평균값 정규화   </a:t>
            </a:r>
            <a:endParaRPr lang="en-US" altLang="ko-KR" sz="1000" b="1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(1~50 </a:t>
            </a:r>
            <a:r>
              <a:rPr lang="ko-KR" altLang="en-US" sz="1000" dirty="0" smtClean="0"/>
              <a:t>사이 값으로 조정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2" name="액자 21"/>
          <p:cNvSpPr/>
          <p:nvPr/>
        </p:nvSpPr>
        <p:spPr>
          <a:xfrm>
            <a:off x="493879" y="3101098"/>
            <a:ext cx="3030024" cy="158237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66105" y="1761671"/>
            <a:ext cx="6115596" cy="1262279"/>
          </a:xfrm>
          <a:prstGeom prst="frame">
            <a:avLst>
              <a:gd name="adj1" fmla="val 2081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49186" y="166295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00102" y="3086950"/>
            <a:ext cx="3077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matplotlib</a:t>
            </a:r>
            <a:r>
              <a:rPr lang="en-US" altLang="ko-KR" sz="1000" b="1" dirty="0" smtClean="0"/>
              <a:t>’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코로나 </a:t>
            </a:r>
            <a:r>
              <a:rPr lang="ko-KR" altLang="en-US" sz="1000" dirty="0" err="1" smtClean="0"/>
              <a:t>검색량과</a:t>
            </a:r>
            <a:r>
              <a:rPr lang="ko-KR" altLang="en-US" sz="1000" dirty="0" smtClean="0"/>
              <a:t> 같은 날짜 서울 유동인구 평균을   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동시에 </a:t>
            </a:r>
            <a:r>
              <a:rPr lang="ko-KR" altLang="en-US" sz="1000" b="1" dirty="0" smtClean="0"/>
              <a:t>선 그래프</a:t>
            </a:r>
            <a:r>
              <a:rPr lang="ko-KR" altLang="en-US" sz="1000" dirty="0" smtClean="0"/>
              <a:t>로 표현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</a:t>
            </a:r>
            <a:r>
              <a:rPr lang="ko-KR" altLang="en-US" sz="1000" b="1" dirty="0" smtClean="0"/>
              <a:t>중국 첫 </a:t>
            </a:r>
            <a:r>
              <a:rPr lang="en-US" altLang="ko-KR" sz="1000" b="1" dirty="0" smtClean="0"/>
              <a:t>WHO</a:t>
            </a:r>
            <a:r>
              <a:rPr lang="ko-KR" altLang="en-US" sz="1000" b="1" dirty="0" smtClean="0"/>
              <a:t>보고</a:t>
            </a:r>
            <a:r>
              <a:rPr lang="en-US" altLang="ko-KR" sz="1000" b="1" dirty="0" smtClean="0"/>
              <a:t>’, ‘</a:t>
            </a:r>
            <a:r>
              <a:rPr lang="ko-KR" altLang="en-US" sz="1000" b="1" dirty="0" smtClean="0"/>
              <a:t>국내 첫 확진</a:t>
            </a:r>
            <a:r>
              <a:rPr lang="en-US" altLang="ko-KR" sz="1000" b="1" dirty="0" smtClean="0"/>
              <a:t>‘, ‘</a:t>
            </a:r>
            <a:r>
              <a:rPr lang="ko-KR" altLang="en-US" sz="1000" b="1" dirty="0" smtClean="0"/>
              <a:t>신천지 사태</a:t>
            </a:r>
            <a:r>
              <a:rPr lang="en-US" altLang="ko-KR" sz="1000" b="1" dirty="0" smtClean="0"/>
              <a:t>‘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err="1" smtClean="0"/>
              <a:t>사건순으로</a:t>
            </a:r>
            <a:r>
              <a:rPr lang="ko-KR" altLang="en-US" sz="1000" b="1" dirty="0" smtClean="0"/>
              <a:t> 텍스트 추가 및 세로 그래프 추가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r>
              <a:rPr lang="ko-KR" altLang="en-US" sz="1000" dirty="0" smtClean="0"/>
              <a:t>각 사건별 주요 날짜만 </a:t>
            </a:r>
            <a:r>
              <a:rPr lang="en-US" altLang="ko-KR" sz="1000" dirty="0" smtClean="0"/>
              <a:t>X</a:t>
            </a:r>
            <a:r>
              <a:rPr lang="ko-KR" altLang="en-US" sz="1000" dirty="0" smtClean="0"/>
              <a:t>축에 표시 </a:t>
            </a:r>
            <a:endParaRPr lang="ko-KR" altLang="en-US" sz="1000" dirty="0"/>
          </a:p>
        </p:txBody>
      </p:sp>
      <p:sp>
        <p:nvSpPr>
          <p:cNvPr id="28" name="액자 27"/>
          <p:cNvSpPr/>
          <p:nvPr/>
        </p:nvSpPr>
        <p:spPr>
          <a:xfrm>
            <a:off x="3571074" y="3098917"/>
            <a:ext cx="3010627" cy="158237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1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2-2. </a:t>
            </a:r>
            <a:r>
              <a:rPr lang="ko-KR" altLang="en-US" dirty="0"/>
              <a:t>코로나 관심도와 유동인구 추이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5176" y="3006232"/>
            <a:ext cx="57912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en-US" altLang="ko-KR" sz="800" b="0" dirty="0" smtClean="0"/>
              <a:t>(2020/02/23</a:t>
            </a:r>
            <a:r>
              <a:rPr lang="ko-KR" altLang="en-US" sz="800" b="0" dirty="0" smtClean="0"/>
              <a:t>일의 서울시 대중교통 데이터와 </a:t>
            </a:r>
            <a:r>
              <a:rPr lang="ko-KR" altLang="en-US" sz="800" b="0" dirty="0" err="1" smtClean="0"/>
              <a:t>도로교통량</a:t>
            </a:r>
            <a:r>
              <a:rPr lang="ko-KR" altLang="en-US" sz="800" b="0" dirty="0" smtClean="0"/>
              <a:t> 데이터를 살펴본 결과 이 날의 </a:t>
            </a:r>
            <a:r>
              <a:rPr lang="en-US" altLang="ko-KR" sz="800" b="0" dirty="0" smtClean="0"/>
              <a:t>‘SeoulFloating.csv’ </a:t>
            </a:r>
            <a:r>
              <a:rPr lang="ko-KR" altLang="en-US" sz="800" b="0" dirty="0" smtClean="0"/>
              <a:t>파일 데이터가 부정확하다고 판단하여 </a:t>
            </a:r>
            <a:r>
              <a:rPr lang="en-US" altLang="ko-KR" sz="800" b="0" dirty="0" smtClean="0"/>
              <a:t>23</a:t>
            </a:r>
            <a:r>
              <a:rPr lang="ko-KR" altLang="en-US" sz="800" b="0" dirty="0" smtClean="0"/>
              <a:t>일을 제외하여 사용했습니다</a:t>
            </a:r>
            <a:r>
              <a:rPr lang="en-US" altLang="ko-KR" sz="800" b="0" dirty="0" smtClean="0"/>
              <a:t>.)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그래프를 통해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중국 </a:t>
            </a:r>
            <a:r>
              <a:rPr lang="en-US" altLang="ko-KR" b="0" dirty="0" smtClean="0"/>
              <a:t>WHO </a:t>
            </a:r>
            <a:r>
              <a:rPr lang="ko-KR" altLang="en-US" b="0" dirty="0" smtClean="0"/>
              <a:t>첫 보고 이후 코로나에 대한 관심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관심도를 코로나 </a:t>
            </a:r>
            <a:r>
              <a:rPr lang="ko-KR" altLang="en-US" b="0" dirty="0" err="1" smtClean="0"/>
              <a:t>검색량으로</a:t>
            </a:r>
            <a:r>
              <a:rPr lang="ko-KR" altLang="en-US" b="0" dirty="0" smtClean="0"/>
              <a:t> 판단해볼 때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이 본격적으로 대중들에게 생기기 시작한 것을 알 수 있습니다</a:t>
            </a:r>
            <a:r>
              <a:rPr lang="en-US" altLang="ko-KR" b="0" dirty="0" smtClean="0"/>
              <a:t>. </a:t>
            </a:r>
          </a:p>
          <a:p>
            <a:pPr marL="0" indent="0"/>
            <a:r>
              <a:rPr lang="ko-KR" altLang="en-US" b="0" dirty="0" smtClean="0"/>
              <a:t>그러다 </a:t>
            </a:r>
            <a:r>
              <a:rPr lang="ko-KR" altLang="en-US" dirty="0" smtClean="0"/>
              <a:t>국내 첫 확진 환자가 발생하면서 코로나 </a:t>
            </a:r>
            <a:r>
              <a:rPr lang="ko-KR" altLang="en-US" dirty="0" err="1" smtClean="0"/>
              <a:t>검색량이</a:t>
            </a:r>
            <a:r>
              <a:rPr lang="ko-KR" altLang="en-US" dirty="0" smtClean="0"/>
              <a:t> 한 순간 급속도로 증가</a:t>
            </a:r>
            <a:r>
              <a:rPr lang="ko-KR" altLang="en-US" b="0" dirty="0" smtClean="0"/>
              <a:t>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이에 따라 </a:t>
            </a:r>
            <a:r>
              <a:rPr lang="en-US" altLang="ko-KR" b="0" dirty="0" smtClean="0"/>
              <a:t>1/25</a:t>
            </a:r>
            <a:r>
              <a:rPr lang="ko-KR" altLang="en-US" b="0" dirty="0" smtClean="0"/>
              <a:t>일 주말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유동인구가 잠시 감소한 순간이 있었지만</a:t>
            </a:r>
            <a:r>
              <a:rPr lang="en-US" altLang="ko-KR" b="0" dirty="0" smtClean="0"/>
              <a:t>, </a:t>
            </a:r>
            <a:r>
              <a:rPr lang="ko-KR" altLang="en-US" dirty="0" smtClean="0"/>
              <a:t>코로나 바이러스가 지역 단위로 퍼지기 이전이었기 때문에 다시 유동인구가 일상 수준으로 유지</a:t>
            </a:r>
            <a:r>
              <a:rPr lang="ko-KR" altLang="en-US" b="0" dirty="0" smtClean="0"/>
              <a:t>하는 것을 볼 수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dirty="0" smtClean="0"/>
              <a:t>하지만 신천지 사태로 인한 지역 및 전국 단위 확산이 이루어지게 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코로나에 대한 관심도가 증가함을 알 수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565349"/>
            <a:ext cx="6078024" cy="24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9" y="742950"/>
            <a:ext cx="3177771" cy="388620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서울시 유동인구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3D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지도 시각화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742950"/>
            <a:ext cx="3182424" cy="1697535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43300" y="6332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07480" y="2601900"/>
            <a:ext cx="143964" cy="28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696573" y="813333"/>
            <a:ext cx="152400" cy="33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853" y="813333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공공데이터포털에서부터</a:t>
            </a:r>
            <a:r>
              <a:rPr lang="ko-KR" altLang="en-US" sz="1000" b="1" dirty="0" smtClean="0"/>
              <a:t> 전국 행정구역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 </a:t>
            </a:r>
            <a:r>
              <a:rPr lang="en-US" altLang="ko-KR" sz="1000" b="1" dirty="0" err="1" smtClean="0"/>
              <a:t>geojson</a:t>
            </a:r>
            <a:r>
              <a:rPr lang="ko-KR" altLang="en-US" sz="1000" b="1" dirty="0" smtClean="0"/>
              <a:t>파일을 </a:t>
            </a:r>
            <a:r>
              <a:rPr lang="en-US" altLang="ko-KR" sz="1000" b="1" dirty="0" err="1" smtClean="0"/>
              <a:t>geopandas</a:t>
            </a:r>
            <a:r>
              <a:rPr lang="ko-KR" altLang="en-US" sz="1000" b="1" dirty="0" smtClean="0"/>
              <a:t>를 이용하여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데이터프레임 형태로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b="1" dirty="0" smtClean="0"/>
              <a:t>서울 </a:t>
            </a:r>
            <a:r>
              <a:rPr lang="en-US" altLang="ko-KR" sz="1000" b="1" dirty="0" smtClean="0"/>
              <a:t>‘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지역</a:t>
            </a:r>
            <a:r>
              <a:rPr lang="ko-KR" altLang="en-US" sz="1000" dirty="0" smtClean="0"/>
              <a:t>을 담은 </a:t>
            </a:r>
            <a:r>
              <a:rPr lang="en-US" altLang="ko-KR" sz="1000" dirty="0" smtClean="0"/>
              <a:t>list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seoul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이란  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이름으로 생성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for</a:t>
            </a:r>
            <a:r>
              <a:rPr lang="ko-KR" altLang="en-US" sz="1000" dirty="0" smtClean="0"/>
              <a:t>문을 돌며 전국 행정구역들 중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seoul</a:t>
            </a:r>
            <a:r>
              <a:rPr lang="en-US" altLang="ko-KR" sz="1000" b="1" dirty="0" smtClean="0"/>
              <a:t>’ list</a:t>
            </a:r>
            <a:r>
              <a:rPr lang="ko-KR" altLang="en-US" sz="1000" b="1" dirty="0" smtClean="0"/>
              <a:t>에 해당하는 데이터만 가져오기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dirty="0" smtClean="0"/>
              <a:t>이후</a:t>
            </a:r>
            <a:r>
              <a:rPr lang="en-US" altLang="ko-KR" sz="1000" dirty="0" smtClean="0"/>
              <a:t>,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유동인구 데이터 </a:t>
            </a:r>
            <a:r>
              <a:rPr lang="en-US" altLang="ko-KR" sz="1000" b="1" dirty="0" err="1" smtClean="0"/>
              <a:t>concat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실시</a:t>
            </a:r>
            <a:endParaRPr lang="ko-KR" altLang="en-US" sz="1000" b="1" dirty="0"/>
          </a:p>
        </p:txBody>
      </p:sp>
      <p:sp>
        <p:nvSpPr>
          <p:cNvPr id="22" name="액자 21"/>
          <p:cNvSpPr/>
          <p:nvPr/>
        </p:nvSpPr>
        <p:spPr>
          <a:xfrm>
            <a:off x="3887946" y="780905"/>
            <a:ext cx="2743200" cy="164652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75176" y="2471397"/>
            <a:ext cx="3182424" cy="938553"/>
          </a:xfrm>
          <a:prstGeom prst="frame">
            <a:avLst>
              <a:gd name="adj1" fmla="val 268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475176" y="3432445"/>
            <a:ext cx="3182424" cy="1227617"/>
          </a:xfrm>
          <a:prstGeom prst="frame">
            <a:avLst>
              <a:gd name="adj1" fmla="val 211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43300" y="239874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543300" y="336374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73404" y="2511403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</a:t>
            </a:r>
            <a:r>
              <a:rPr lang="en-US" altLang="ko-KR" sz="1000" b="1" dirty="0" err="1" smtClean="0"/>
              <a:t>MultiPolygon</a:t>
            </a:r>
            <a:r>
              <a:rPr lang="ko-KR" altLang="en-US" sz="1000" b="1" dirty="0" smtClean="0"/>
              <a:t>형태였던 </a:t>
            </a:r>
            <a:r>
              <a:rPr lang="ko-KR" altLang="en-US" sz="1000" dirty="0" smtClean="0"/>
              <a:t>지도 데이터 형식을</a:t>
            </a:r>
            <a:endParaRPr lang="en-US" altLang="ko-KR" sz="1000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</a:t>
            </a:r>
            <a:r>
              <a:rPr lang="en-US" altLang="ko-KR" sz="1000" b="1" dirty="0" err="1" smtClean="0"/>
              <a:t>pydeck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 </a:t>
            </a:r>
            <a:r>
              <a:rPr lang="ko-KR" altLang="en-US" sz="1000" dirty="0" smtClean="0"/>
              <a:t>활용을 위해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> </a:t>
            </a:r>
            <a:r>
              <a:rPr lang="ko-KR" altLang="en-US" sz="1000" b="1" dirty="0" smtClean="0"/>
              <a:t>값만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list</a:t>
            </a:r>
            <a:r>
              <a:rPr lang="ko-KR" altLang="en-US" sz="1000" b="1" dirty="0" smtClean="0"/>
              <a:t>에 담아 형태 변환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이후</a:t>
            </a:r>
            <a:r>
              <a:rPr lang="en-US" altLang="ko-KR" sz="1000" b="1" dirty="0" smtClean="0"/>
              <a:t>, </a:t>
            </a:r>
            <a:r>
              <a:rPr lang="en-US" altLang="ko-KR" sz="1000" b="1" dirty="0" err="1" smtClean="0"/>
              <a:t>geopandas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데이터프레임을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pandas </a:t>
            </a:r>
            <a:r>
              <a:rPr lang="ko-KR" altLang="en-US" sz="1000" b="1" dirty="0" smtClean="0"/>
              <a:t>데이터프레임으로 변환 </a:t>
            </a:r>
            <a:r>
              <a:rPr lang="en-US" altLang="ko-KR" sz="1000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888528" y="2508417"/>
            <a:ext cx="2743200" cy="101864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4791" y="3576219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Dongjag-gu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로 표시된 데이터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Dongjak-gu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err="1" smtClean="0"/>
              <a:t>표기방식</a:t>
            </a:r>
            <a:r>
              <a:rPr lang="ko-KR" altLang="en-US" sz="1000" b="1" dirty="0" smtClean="0"/>
              <a:t> 통일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날짜와 서울 지역 기준으로 </a:t>
            </a:r>
            <a:r>
              <a:rPr lang="en-US" altLang="ko-KR" sz="1000" b="1" dirty="0" smtClean="0"/>
              <a:t>grouping </a:t>
            </a:r>
            <a:r>
              <a:rPr lang="ko-KR" altLang="en-US" sz="1000" b="1" dirty="0" smtClean="0"/>
              <a:t>이후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평균 계산</a:t>
            </a:r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873404" y="3608052"/>
            <a:ext cx="2743200" cy="82609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702682" y="3550709"/>
            <a:ext cx="143964" cy="28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758165"/>
            <a:ext cx="3182424" cy="387098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서울시 유동인구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3D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지도 시각화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( 2 )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742950"/>
            <a:ext cx="3182424" cy="1840155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43300" y="6332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14899" y="2723587"/>
            <a:ext cx="143964" cy="28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696573" y="813333"/>
            <a:ext cx="152400" cy="33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853" y="813333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</a:t>
            </a:r>
            <a:r>
              <a:rPr lang="en-US" altLang="ko-KR" sz="1000" dirty="0" smtClean="0"/>
              <a:t>. </a:t>
            </a:r>
            <a:r>
              <a:rPr lang="en-US" altLang="ko-KR" sz="1000" dirty="0" err="1" smtClean="0"/>
              <a:t>sklearn</a:t>
            </a:r>
            <a:r>
              <a:rPr lang="ko-KR" altLang="en-US" sz="1000" dirty="0" smtClean="0"/>
              <a:t>의 </a:t>
            </a:r>
            <a:r>
              <a:rPr lang="en-US" altLang="ko-KR" sz="1000" b="1" dirty="0" err="1" smtClean="0"/>
              <a:t>MinMaxScaler</a:t>
            </a:r>
            <a:r>
              <a:rPr lang="ko-KR" altLang="en-US" sz="1000" dirty="0" smtClean="0"/>
              <a:t>를 통해</a:t>
            </a:r>
            <a:endParaRPr lang="en-US" altLang="ko-KR" sz="1000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b="1" dirty="0" smtClean="0"/>
              <a:t>유동인구 평균 정규화 </a:t>
            </a:r>
            <a:r>
              <a:rPr lang="en-US" altLang="ko-KR" sz="1000" dirty="0" smtClean="0"/>
              <a:t> 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    </a:t>
            </a:r>
            <a:r>
              <a:rPr lang="ko-KR" altLang="en-US" sz="1000" b="1" dirty="0" err="1" smtClean="0"/>
              <a:t>날짜별</a:t>
            </a:r>
            <a:r>
              <a:rPr lang="ko-KR" altLang="en-US" sz="1000" b="1" dirty="0" smtClean="0"/>
              <a:t> 유동인구</a:t>
            </a:r>
            <a:r>
              <a:rPr lang="ko-KR" altLang="en-US" sz="1000" dirty="0" smtClean="0"/>
              <a:t>를 담은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seul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과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b="1" dirty="0" smtClean="0"/>
              <a:t>지역별 행정구역 </a:t>
            </a:r>
            <a:r>
              <a:rPr lang="ko-KR" altLang="en-US" sz="1000" dirty="0" smtClean="0"/>
              <a:t>데이터를 담은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seoul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을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b="1" dirty="0" smtClean="0"/>
              <a:t>서울 지역구 기준으로 결합</a:t>
            </a:r>
            <a:endParaRPr lang="en-US" altLang="ko-KR" sz="1000" b="1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이후</a:t>
            </a:r>
            <a:r>
              <a:rPr lang="en-US" altLang="ko-KR" sz="1000" dirty="0" smtClean="0"/>
              <a:t>, string</a:t>
            </a:r>
            <a:r>
              <a:rPr lang="ko-KR" altLang="en-US" sz="1000" dirty="0" smtClean="0"/>
              <a:t>형식의 날짜를 </a:t>
            </a:r>
            <a:r>
              <a:rPr lang="en-US" altLang="ko-KR" sz="1000" dirty="0" smtClean="0"/>
              <a:t>integer</a:t>
            </a:r>
            <a:r>
              <a:rPr lang="ko-KR" altLang="en-US" sz="1000" dirty="0" smtClean="0"/>
              <a:t>형식으로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변환 </a:t>
            </a:r>
            <a:r>
              <a:rPr lang="en-US" altLang="ko-KR" sz="1000" dirty="0" smtClean="0"/>
              <a:t>(</a:t>
            </a:r>
            <a:r>
              <a:rPr lang="en-US" altLang="ko-KR" sz="1000" b="1" dirty="0" smtClean="0"/>
              <a:t>1/18</a:t>
            </a:r>
            <a:r>
              <a:rPr lang="ko-KR" altLang="en-US" sz="1000" b="1" dirty="0" smtClean="0"/>
              <a:t>일</a:t>
            </a:r>
            <a:r>
              <a:rPr lang="en-US" altLang="ko-KR" sz="1000" b="1" dirty="0" smtClean="0"/>
              <a:t>, 1/25</a:t>
            </a:r>
            <a:r>
              <a:rPr lang="ko-KR" altLang="en-US" sz="1000" b="1" dirty="0" smtClean="0"/>
              <a:t>일 </a:t>
            </a:r>
            <a:r>
              <a:rPr lang="ko-KR" altLang="en-US" sz="1000" dirty="0" smtClean="0"/>
              <a:t>데이터만 사용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    </a:t>
            </a:r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endParaRPr lang="ko-KR" altLang="en-US" sz="1000" b="1" dirty="0"/>
          </a:p>
        </p:txBody>
      </p:sp>
      <p:sp>
        <p:nvSpPr>
          <p:cNvPr id="22" name="액자 21"/>
          <p:cNvSpPr/>
          <p:nvPr/>
        </p:nvSpPr>
        <p:spPr>
          <a:xfrm>
            <a:off x="3887946" y="780905"/>
            <a:ext cx="2743200" cy="150975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75176" y="2612414"/>
            <a:ext cx="3182424" cy="2031950"/>
          </a:xfrm>
          <a:prstGeom prst="frame">
            <a:avLst>
              <a:gd name="adj1" fmla="val 140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38648" y="2521548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61770" y="2580567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 </a:t>
            </a:r>
            <a:r>
              <a:rPr lang="en-US" altLang="ko-KR" sz="1000" dirty="0"/>
              <a:t>‘</a:t>
            </a:r>
            <a:r>
              <a:rPr lang="en-US" altLang="ko-KR" sz="1000" b="1" dirty="0" err="1"/>
              <a:t>pydeck</a:t>
            </a:r>
            <a:r>
              <a:rPr lang="en-US" altLang="ko-KR" sz="1000" dirty="0"/>
              <a:t>’</a:t>
            </a:r>
            <a:r>
              <a:rPr lang="ko-KR" altLang="en-US" sz="1000" dirty="0"/>
              <a:t>라이브러리를 활용한 </a:t>
            </a:r>
            <a:r>
              <a:rPr lang="ko-KR" altLang="en-US" sz="1000" dirty="0" smtClean="0"/>
              <a:t>시각화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en-US" altLang="ko-KR" sz="1000" b="1" dirty="0"/>
              <a:t>layer </a:t>
            </a:r>
            <a:r>
              <a:rPr lang="ko-KR" altLang="en-US" sz="1000" b="1" dirty="0"/>
              <a:t>설정</a:t>
            </a:r>
            <a:endParaRPr lang="en-US" altLang="ko-KR" sz="1000" b="1" dirty="0"/>
          </a:p>
          <a:p>
            <a:r>
              <a:rPr lang="en-US" altLang="ko-KR" sz="1000" dirty="0"/>
              <a:t>     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PolygonLayer</a:t>
            </a:r>
            <a:r>
              <a:rPr lang="en-US" altLang="ko-KR" sz="1000" dirty="0"/>
              <a:t>’ : </a:t>
            </a:r>
            <a:r>
              <a:rPr lang="ko-KR" altLang="en-US" sz="1000" dirty="0" smtClean="0"/>
              <a:t>구역 구분으로 </a:t>
            </a:r>
            <a:r>
              <a:rPr lang="ko-KR" altLang="en-US" sz="1000" dirty="0"/>
              <a:t>시각화 설정</a:t>
            </a:r>
            <a:endParaRPr lang="en-US" altLang="ko-KR" sz="1000" dirty="0"/>
          </a:p>
          <a:p>
            <a:r>
              <a:rPr lang="en-US" altLang="ko-KR" sz="1000" dirty="0"/>
              <a:t>      ‘data’ : </a:t>
            </a:r>
            <a:r>
              <a:rPr lang="en-US" altLang="ko-KR" sz="1000" dirty="0" smtClean="0"/>
              <a:t>soul1 (1/18</a:t>
            </a:r>
            <a:r>
              <a:rPr lang="ko-KR" altLang="en-US" sz="1000" dirty="0" smtClean="0"/>
              <a:t>일 </a:t>
            </a:r>
            <a:r>
              <a:rPr lang="ko-KR" altLang="en-US" sz="1000" dirty="0"/>
              <a:t>데이터 사용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get_position</a:t>
            </a:r>
            <a:r>
              <a:rPr lang="en-US" altLang="ko-KR" sz="1000" dirty="0"/>
              <a:t> : data</a:t>
            </a:r>
            <a:r>
              <a:rPr lang="ko-KR" altLang="en-US" sz="1000" dirty="0" smtClean="0"/>
              <a:t>내의 행정구역 데이터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pickable</a:t>
            </a:r>
            <a:r>
              <a:rPr lang="en-US" altLang="ko-KR" sz="1000" dirty="0"/>
              <a:t>’ : True = interactive</a:t>
            </a:r>
            <a:r>
              <a:rPr lang="ko-KR" altLang="en-US" sz="1000" dirty="0"/>
              <a:t>기능 </a:t>
            </a:r>
            <a:r>
              <a:rPr lang="ko-KR" altLang="en-US" sz="1000" dirty="0" smtClean="0"/>
              <a:t>설정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auto_highlight</a:t>
            </a:r>
            <a:r>
              <a:rPr lang="en-US" altLang="ko-KR" sz="1000" dirty="0"/>
              <a:t>’ : </a:t>
            </a:r>
            <a:r>
              <a:rPr lang="ko-KR" altLang="en-US" sz="1000" dirty="0"/>
              <a:t>마우스 위치 시</a:t>
            </a:r>
            <a:r>
              <a:rPr lang="en-US" altLang="ko-KR" sz="1000" dirty="0"/>
              <a:t>, </a:t>
            </a:r>
            <a:r>
              <a:rPr lang="ko-KR" altLang="en-US" sz="1000" dirty="0"/>
              <a:t>정보 </a:t>
            </a:r>
            <a:r>
              <a:rPr lang="ko-KR" altLang="en-US" sz="1000" dirty="0" smtClean="0"/>
              <a:t>표시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en-US" altLang="ko-KR" sz="1000" dirty="0"/>
              <a:t>‘extruded’ : True = 3d</a:t>
            </a:r>
            <a:r>
              <a:rPr lang="ko-KR" altLang="en-US" sz="1000" dirty="0"/>
              <a:t> 돌출 효과 입히기</a:t>
            </a:r>
            <a:endParaRPr lang="en-US" altLang="ko-KR" sz="1000" dirty="0"/>
          </a:p>
          <a:p>
            <a:r>
              <a:rPr lang="en-US" altLang="ko-KR" sz="1000" dirty="0" smtClean="0"/>
              <a:t>      ‘</a:t>
            </a:r>
            <a:r>
              <a:rPr lang="en-US" altLang="ko-KR" sz="1000" dirty="0" err="1" smtClean="0"/>
              <a:t>get_elevation</a:t>
            </a:r>
            <a:r>
              <a:rPr lang="en-US" altLang="ko-KR" sz="1000" dirty="0" smtClean="0"/>
              <a:t>’ = 3d </a:t>
            </a:r>
            <a:r>
              <a:rPr lang="ko-KR" altLang="en-US" sz="1000" dirty="0" smtClean="0"/>
              <a:t>높이 기준 </a:t>
            </a:r>
            <a:r>
              <a:rPr lang="en-US" altLang="ko-KR" sz="1000" dirty="0" smtClean="0"/>
              <a:t>=</a:t>
            </a:r>
            <a:r>
              <a:rPr lang="ko-KR" altLang="en-US" sz="1000" dirty="0" smtClean="0"/>
              <a:t> 유동인구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elevation_scale</a:t>
            </a:r>
            <a:r>
              <a:rPr lang="en-US" altLang="ko-KR" sz="1000" dirty="0"/>
              <a:t>’ : </a:t>
            </a:r>
            <a:r>
              <a:rPr lang="ko-KR" altLang="en-US" sz="1000" dirty="0" smtClean="0"/>
              <a:t>유동인구에 따라 </a:t>
            </a:r>
            <a:r>
              <a:rPr lang="en-US" altLang="ko-KR" sz="1000" dirty="0" smtClean="0"/>
              <a:t>0.05</a:t>
            </a:r>
            <a:r>
              <a:rPr lang="ko-KR" altLang="en-US" sz="1000" dirty="0" smtClean="0"/>
              <a:t>씩 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887946" y="2596999"/>
            <a:ext cx="2743200" cy="1803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1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2-3. </a:t>
            </a:r>
            <a:r>
              <a:rPr lang="ko-KR" altLang="en-US" dirty="0"/>
              <a:t>서울시 유동인구 </a:t>
            </a:r>
            <a:r>
              <a:rPr lang="en-US" altLang="ko-KR" dirty="0"/>
              <a:t>3D</a:t>
            </a:r>
            <a:r>
              <a:rPr lang="ko-KR" altLang="en-US" dirty="0"/>
              <a:t>지도 시각화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387" y="2545600"/>
            <a:ext cx="57912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en-US" altLang="ko-KR" b="0" dirty="0" smtClean="0"/>
              <a:t>                            &lt; 2020-01-18</a:t>
            </a:r>
            <a:r>
              <a:rPr lang="ko-KR" altLang="en-US" b="0" dirty="0" smtClean="0"/>
              <a:t>일 시각화 </a:t>
            </a:r>
            <a:r>
              <a:rPr lang="en-US" altLang="ko-KR" b="0" dirty="0" smtClean="0"/>
              <a:t>&gt;                                                            &lt; 2020-01-25</a:t>
            </a:r>
            <a:r>
              <a:rPr lang="ko-KR" altLang="en-US" b="0" dirty="0" smtClean="0"/>
              <a:t>일 시각화 </a:t>
            </a:r>
            <a:r>
              <a:rPr lang="en-US" altLang="ko-KR" b="0" dirty="0" smtClean="0"/>
              <a:t>&gt;</a:t>
            </a:r>
            <a:endParaRPr lang="en-US" altLang="ko-KR" b="0" dirty="0"/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ko-KR" altLang="en-US" b="0" dirty="0" smtClean="0"/>
              <a:t>위의 두 서울 행정구역 시각화는 각 구역의 색이 밝을수록 높이가 높을수록 그 지역의 유동인구 평균이 높음을 의미합니다</a:t>
            </a:r>
            <a:r>
              <a:rPr lang="en-US" altLang="ko-KR" b="0" dirty="0" smtClean="0"/>
              <a:t>. 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왼쪽 그림</a:t>
            </a:r>
            <a:r>
              <a:rPr lang="en-US" altLang="ko-KR" b="0" dirty="0" smtClean="0"/>
              <a:t>(2020-01-18)</a:t>
            </a:r>
            <a:r>
              <a:rPr lang="ko-KR" altLang="en-US" b="0" dirty="0" smtClean="0"/>
              <a:t>과 오른쪽 그림</a:t>
            </a:r>
            <a:r>
              <a:rPr lang="en-US" altLang="ko-KR" b="0" dirty="0" smtClean="0"/>
              <a:t>(2020-01-25)</a:t>
            </a:r>
            <a:r>
              <a:rPr lang="ko-KR" altLang="en-US" b="0" dirty="0"/>
              <a:t> </a:t>
            </a:r>
            <a:r>
              <a:rPr lang="ko-KR" altLang="en-US" b="0" dirty="0" smtClean="0"/>
              <a:t>비교를 통해 </a:t>
            </a:r>
            <a:r>
              <a:rPr lang="ko-KR" altLang="en-US" dirty="0" smtClean="0"/>
              <a:t>국내 첫 확진 이전 이후의 평균 유동인구를 파악해보면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토요일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평균 유동인구가 급격히 감소했음을 쉽게 파악할 수 있습니다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ko-KR" altLang="en-US" b="0" dirty="0" smtClean="0"/>
              <a:t>하지만 </a:t>
            </a:r>
            <a:r>
              <a:rPr lang="en-US" altLang="ko-KR" b="0" dirty="0" smtClean="0"/>
              <a:t>‘2-2</a:t>
            </a:r>
            <a:r>
              <a:rPr lang="ko-KR" altLang="en-US" b="0" dirty="0" smtClean="0"/>
              <a:t>의 그래프</a:t>
            </a:r>
            <a:r>
              <a:rPr lang="en-US" altLang="ko-KR" b="0" dirty="0" smtClean="0"/>
              <a:t>’</a:t>
            </a:r>
            <a:r>
              <a:rPr lang="ko-KR" altLang="en-US" b="0" dirty="0" smtClean="0"/>
              <a:t>를 통해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일 이후 유동인구가 다시 평상시로 회복하는 모습을 통해 국내 지역 감염의 사례가 보고되지 않아 사람들에게 높은 경각심을 이때까진 주지 못한 것으로 추정할 수 있습니다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/>
          </a:p>
          <a:p>
            <a:pPr marL="0" indent="0"/>
            <a:r>
              <a:rPr lang="ko-KR" altLang="en-US" b="0" dirty="0" smtClean="0"/>
              <a:t>이러한 경과를 보았을 때</a:t>
            </a:r>
            <a:r>
              <a:rPr lang="en-US" altLang="ko-KR" b="0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전염병 사태 초기부터 지속적으로 바이러스 전염에 대한 경각심을 촉구할 필요가 있다고 생각됩니다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/>
            <a:endParaRPr lang="en-US" altLang="ko-KR" b="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0" y="666750"/>
            <a:ext cx="6068880" cy="18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704173"/>
            <a:ext cx="5951988" cy="2420868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서울시 유동인구에 따른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접촉자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수 파악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3"/>
          </p:cNvCxnSpPr>
          <p:nvPr/>
        </p:nvCxnSpPr>
        <p:spPr>
          <a:xfrm flipH="1">
            <a:off x="4996490" y="2101822"/>
            <a:ext cx="431645" cy="12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3"/>
          </p:cNvCxnSpPr>
          <p:nvPr/>
        </p:nvCxnSpPr>
        <p:spPr>
          <a:xfrm flipH="1">
            <a:off x="1924446" y="781720"/>
            <a:ext cx="4370457" cy="255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573" y="3394094"/>
            <a:ext cx="2899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</a:t>
            </a:r>
            <a:r>
              <a:rPr lang="en-US" altLang="ko-KR" sz="1000" b="1" dirty="0" smtClean="0"/>
              <a:t>. ‘PatientRoute.csv’, ‘PatientInfo.csv’ </a:t>
            </a:r>
            <a:r>
              <a:rPr lang="ko-KR" altLang="en-US" sz="1000" dirty="0" smtClean="0"/>
              <a:t>파일을 통해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b="1" dirty="0" smtClean="0"/>
              <a:t>환자 이동경로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환자 정보 </a:t>
            </a:r>
            <a:r>
              <a:rPr lang="ko-KR" altLang="en-US" sz="1000" dirty="0" smtClean="0"/>
              <a:t>데이터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두 데이터 셋을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patient_id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기준으로 병합</a:t>
            </a:r>
            <a:endParaRPr lang="en-US" altLang="ko-KR" sz="1000" b="1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병합된 데이터 셋에 대해 </a:t>
            </a:r>
            <a:r>
              <a:rPr lang="ko-KR" altLang="en-US" sz="1000" b="1" dirty="0" err="1" smtClean="0"/>
              <a:t>환자별</a:t>
            </a:r>
            <a:r>
              <a:rPr lang="en-US" altLang="ko-KR" sz="1000" b="1" dirty="0"/>
              <a:t> </a:t>
            </a:r>
            <a:r>
              <a:rPr lang="ko-KR" altLang="en-US" sz="1000" b="1" dirty="0" err="1" smtClean="0"/>
              <a:t>접촉자</a:t>
            </a:r>
            <a:r>
              <a:rPr lang="ko-KR" altLang="en-US" sz="1000" b="1" dirty="0" smtClean="0"/>
              <a:t> 수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접촉 환자</a:t>
            </a:r>
            <a:r>
              <a:rPr lang="en-US" altLang="ko-KR" sz="1000" b="1" dirty="0" smtClean="0"/>
              <a:t>id </a:t>
            </a:r>
            <a:r>
              <a:rPr lang="ko-KR" altLang="en-US" sz="1000" b="1" dirty="0" smtClean="0"/>
              <a:t>파악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접촉 수 </a:t>
            </a:r>
            <a:r>
              <a:rPr lang="en-US" altLang="ko-KR" sz="1000" dirty="0" smtClean="0"/>
              <a:t>nan </a:t>
            </a:r>
            <a:r>
              <a:rPr lang="ko-KR" altLang="en-US" sz="1000" dirty="0" smtClean="0"/>
              <a:t>값은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처리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474572" y="3422990"/>
            <a:ext cx="2899749" cy="109494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63596" y="704173"/>
            <a:ext cx="5974010" cy="1252668"/>
          </a:xfrm>
          <a:prstGeom prst="frame">
            <a:avLst>
              <a:gd name="adj1" fmla="val 1882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61425" y="594505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474573" y="1982041"/>
            <a:ext cx="5022804" cy="1143000"/>
          </a:xfrm>
          <a:prstGeom prst="frame">
            <a:avLst>
              <a:gd name="adj1" fmla="val 221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94657" y="191460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02956" y="3389017"/>
            <a:ext cx="298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 </a:t>
            </a:r>
            <a:r>
              <a:rPr lang="ko-KR" altLang="en-US" sz="1000" dirty="0" smtClean="0"/>
              <a:t>서울 지역 </a:t>
            </a:r>
            <a:r>
              <a:rPr lang="ko-KR" altLang="en-US" sz="1000" dirty="0" err="1" smtClean="0"/>
              <a:t>접촉자</a:t>
            </a:r>
            <a:r>
              <a:rPr lang="ko-KR" altLang="en-US" sz="1000" dirty="0" smtClean="0"/>
              <a:t> 수만을 파악하기 위해</a:t>
            </a:r>
            <a:r>
              <a:rPr lang="en-US" altLang="ko-KR" sz="1000" dirty="0" smtClean="0"/>
              <a:t>, </a:t>
            </a:r>
            <a:endParaRPr lang="en-US" altLang="ko-KR" sz="1000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데이터가 서울 지역에 포함되는 여부를 검사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서울 지역이면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표시한 후</a:t>
            </a:r>
            <a:r>
              <a:rPr lang="en-US" altLang="ko-KR" sz="1000" dirty="0" smtClean="0"/>
              <a:t>, </a:t>
            </a:r>
            <a:endParaRPr lang="en-US" altLang="ko-KR" sz="1000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서울 지역이 </a:t>
            </a:r>
            <a:r>
              <a:rPr lang="en-US" altLang="ko-KR" sz="1000" b="1" dirty="0" smtClean="0"/>
              <a:t>1</a:t>
            </a:r>
            <a:r>
              <a:rPr lang="ko-KR" altLang="en-US" sz="1000" b="1" dirty="0" smtClean="0"/>
              <a:t>인 데이터만 가져옴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신천지 사태 발생일에 서울 지역 </a:t>
            </a:r>
            <a:r>
              <a:rPr lang="ko-KR" altLang="en-US" sz="1000" b="1" dirty="0" err="1" smtClean="0"/>
              <a:t>접촉자</a:t>
            </a:r>
            <a:r>
              <a:rPr lang="ko-KR" altLang="en-US" sz="1000" b="1" dirty="0" smtClean="0"/>
              <a:t> 수 계산</a:t>
            </a:r>
            <a:r>
              <a:rPr lang="en-US" altLang="ko-KR" sz="1000" b="1" dirty="0" smtClean="0"/>
              <a:t> </a:t>
            </a:r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527415" y="3415666"/>
            <a:ext cx="2899749" cy="109494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1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6" y="724291"/>
            <a:ext cx="3255134" cy="398105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서울시 유동인구에 따른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접촉자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수 파악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( 2 )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6"/>
          </p:cNvCxnSpPr>
          <p:nvPr/>
        </p:nvCxnSpPr>
        <p:spPr>
          <a:xfrm>
            <a:off x="3786152" y="1806658"/>
            <a:ext cx="1166848" cy="5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578" y="766905"/>
            <a:ext cx="2899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앞서 </a:t>
            </a:r>
            <a:r>
              <a:rPr lang="en-US" altLang="ko-KR" sz="1000" b="1" dirty="0" smtClean="0"/>
              <a:t>‘2-3. </a:t>
            </a:r>
            <a:r>
              <a:rPr lang="ko-KR" altLang="en-US" sz="1000" b="1" dirty="0" smtClean="0"/>
              <a:t>서울시 유동인구 </a:t>
            </a:r>
            <a:r>
              <a:rPr lang="en-US" altLang="ko-KR" sz="1000" b="1" dirty="0" smtClean="0"/>
              <a:t>3D </a:t>
            </a:r>
            <a:r>
              <a:rPr lang="ko-KR" altLang="en-US" sz="1000" b="1" dirty="0" smtClean="0"/>
              <a:t>지도 시각화</a:t>
            </a:r>
            <a:r>
              <a:rPr lang="en-US" altLang="ko-KR" sz="1000" b="1" dirty="0" smtClean="0"/>
              <a:t>’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부분을 한 번 더 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en-US" altLang="ko-KR" sz="1000" dirty="0" smtClean="0"/>
              <a:t>- 3d </a:t>
            </a:r>
            <a:r>
              <a:rPr lang="ko-KR" altLang="en-US" sz="1000" dirty="0" smtClean="0"/>
              <a:t>효과만 제거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- </a:t>
            </a:r>
            <a:r>
              <a:rPr lang="ko-KR" altLang="en-US" sz="1000" dirty="0" smtClean="0"/>
              <a:t>신천지 사태 발생일인</a:t>
            </a:r>
            <a:r>
              <a:rPr lang="en-US" altLang="ko-KR" sz="1000" dirty="0" smtClean="0"/>
              <a:t>, 2/18</a:t>
            </a:r>
            <a:r>
              <a:rPr lang="ko-KR" altLang="en-US" sz="1000" dirty="0" smtClean="0"/>
              <a:t>일 데이터만 사용</a:t>
            </a:r>
            <a:r>
              <a:rPr lang="en-US" altLang="ko-KR" sz="1000" dirty="0" smtClean="0"/>
              <a:t> </a:t>
            </a:r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786152" y="727265"/>
            <a:ext cx="2767048" cy="93008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58888" y="716293"/>
            <a:ext cx="2284311" cy="1066276"/>
          </a:xfrm>
          <a:prstGeom prst="frame">
            <a:avLst>
              <a:gd name="adj1" fmla="val 1882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567533" y="614623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액자 16"/>
          <p:cNvSpPr/>
          <p:nvPr/>
        </p:nvSpPr>
        <p:spPr>
          <a:xfrm>
            <a:off x="458888" y="1782568"/>
            <a:ext cx="3274912" cy="2893563"/>
          </a:xfrm>
          <a:prstGeom prst="frame">
            <a:avLst>
              <a:gd name="adj1" fmla="val 1093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7552" y="169699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4" idx="6"/>
          </p:cNvCxnSpPr>
          <p:nvPr/>
        </p:nvCxnSpPr>
        <p:spPr>
          <a:xfrm>
            <a:off x="2796133" y="724291"/>
            <a:ext cx="937667" cy="39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86152" y="1918441"/>
            <a:ext cx="28997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pydeck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활용한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     layer </a:t>
            </a:r>
            <a:r>
              <a:rPr lang="ko-KR" altLang="en-US" sz="1000" b="1" dirty="0"/>
              <a:t>설정</a:t>
            </a:r>
            <a:endParaRPr lang="en-US" altLang="ko-KR" sz="1000" b="1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HexagonLayer</a:t>
            </a:r>
            <a:r>
              <a:rPr lang="en-US" altLang="ko-KR" sz="1000" dirty="0"/>
              <a:t>’ : </a:t>
            </a:r>
            <a:r>
              <a:rPr lang="ko-KR" altLang="en-US" sz="1000" dirty="0"/>
              <a:t>육각기둥으로 시각화 설정</a:t>
            </a:r>
            <a:endParaRPr lang="en-US" altLang="ko-KR" sz="1000" dirty="0"/>
          </a:p>
          <a:p>
            <a:r>
              <a:rPr lang="en-US" altLang="ko-KR" sz="1000" dirty="0"/>
              <a:t>      ‘data’ : </a:t>
            </a:r>
            <a:r>
              <a:rPr lang="en-US" altLang="ko-KR" sz="1000" dirty="0" err="1" smtClean="0"/>
              <a:t>pr</a:t>
            </a:r>
            <a:r>
              <a:rPr lang="en-US" altLang="ko-KR" sz="1000" dirty="0" smtClean="0"/>
              <a:t> (2/18</a:t>
            </a:r>
            <a:r>
              <a:rPr lang="ko-KR" altLang="en-US" sz="1000" dirty="0" smtClean="0"/>
              <a:t>일 </a:t>
            </a:r>
            <a:r>
              <a:rPr lang="ko-KR" altLang="en-US" sz="1000" dirty="0"/>
              <a:t>데이터 사용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get_position</a:t>
            </a:r>
            <a:r>
              <a:rPr lang="en-US" altLang="ko-KR" sz="1000" dirty="0"/>
              <a:t> : data</a:t>
            </a:r>
            <a:r>
              <a:rPr lang="ko-KR" altLang="en-US" sz="1000" dirty="0"/>
              <a:t>내의 위도 경도 가져오기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auto_highlight</a:t>
            </a:r>
            <a:r>
              <a:rPr lang="en-US" altLang="ko-KR" sz="1000" dirty="0"/>
              <a:t>’ : </a:t>
            </a:r>
            <a:r>
              <a:rPr lang="ko-KR" altLang="en-US" sz="1000" dirty="0"/>
              <a:t>마우스 위치 시</a:t>
            </a:r>
            <a:r>
              <a:rPr lang="en-US" altLang="ko-KR" sz="1000" dirty="0"/>
              <a:t>, </a:t>
            </a:r>
            <a:r>
              <a:rPr lang="ko-KR" altLang="en-US" sz="1000" dirty="0"/>
              <a:t>정보 표시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elevation_scale</a:t>
            </a:r>
            <a:r>
              <a:rPr lang="en-US" altLang="ko-KR" sz="1000" dirty="0"/>
              <a:t>’ : </a:t>
            </a:r>
            <a:r>
              <a:rPr lang="ko-KR" altLang="en-US" sz="1000" dirty="0"/>
              <a:t>육각기둥 높이 설정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pickable</a:t>
            </a:r>
            <a:r>
              <a:rPr lang="en-US" altLang="ko-KR" sz="1000" dirty="0"/>
              <a:t>’ : True = interactive</a:t>
            </a:r>
            <a:r>
              <a:rPr lang="ko-KR" altLang="en-US" sz="1000" dirty="0"/>
              <a:t>기능 설정</a:t>
            </a:r>
            <a:endParaRPr lang="en-US" altLang="ko-KR" sz="1000" dirty="0"/>
          </a:p>
          <a:p>
            <a:r>
              <a:rPr lang="en-US" altLang="ko-KR" sz="1000" dirty="0"/>
              <a:t>      ‘extruded’ : True = 3d</a:t>
            </a:r>
            <a:r>
              <a:rPr lang="ko-KR" altLang="en-US" sz="1000" dirty="0"/>
              <a:t> 돌출 효과 입히기</a:t>
            </a:r>
            <a:endParaRPr lang="en-US" altLang="ko-KR" sz="1000" dirty="0"/>
          </a:p>
          <a:p>
            <a:r>
              <a:rPr lang="en-US" altLang="ko-KR" sz="1000" dirty="0"/>
              <a:t>      ‘coverage’ : </a:t>
            </a:r>
            <a:r>
              <a:rPr lang="ko-KR" altLang="en-US" sz="1000" dirty="0"/>
              <a:t>육각기둥 면적 </a:t>
            </a:r>
            <a:r>
              <a:rPr lang="ko-KR" altLang="en-US" sz="1000" dirty="0" smtClean="0"/>
              <a:t>설정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b="1" dirty="0" err="1" smtClean="0"/>
              <a:t>확진자가</a:t>
            </a:r>
            <a:r>
              <a:rPr lang="ko-KR" altLang="en-US" sz="1000" b="1" dirty="0" smtClean="0"/>
              <a:t> 방문한 곳의 빈도에 따라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err="1" smtClean="0"/>
              <a:t>육각기둥의</a:t>
            </a:r>
            <a:r>
              <a:rPr lang="ko-KR" altLang="en-US" sz="1000" b="1" dirty="0" smtClean="0"/>
              <a:t> 높이가 높아지게 함</a:t>
            </a:r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24" name="액자 23"/>
          <p:cNvSpPr/>
          <p:nvPr/>
        </p:nvSpPr>
        <p:spPr>
          <a:xfrm>
            <a:off x="3792552" y="1913771"/>
            <a:ext cx="2767048" cy="225817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08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2-4. </a:t>
            </a:r>
            <a:r>
              <a:rPr lang="ko-KR" altLang="en-US" dirty="0"/>
              <a:t>서울시 유동인구에 따른 </a:t>
            </a:r>
            <a:r>
              <a:rPr lang="ko-KR" altLang="en-US" dirty="0" err="1"/>
              <a:t>접촉자</a:t>
            </a:r>
            <a:r>
              <a:rPr lang="ko-KR" altLang="en-US" dirty="0"/>
              <a:t> 수 파악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386" y="3282750"/>
            <a:ext cx="5791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위의 지도 시각화는 신천지 집단 감염 사태가 보고된 </a:t>
            </a:r>
            <a:r>
              <a:rPr lang="en-US" altLang="ko-KR" b="0" dirty="0" smtClean="0"/>
              <a:t>2020-02-18</a:t>
            </a:r>
            <a:r>
              <a:rPr lang="ko-KR" altLang="en-US" b="0" dirty="0" smtClean="0"/>
              <a:t>일에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확진자가</a:t>
            </a:r>
            <a:r>
              <a:rPr lang="ko-KR" altLang="en-US" b="0" dirty="0" smtClean="0"/>
              <a:t> 방문한 곳을 육각형으로 표시하고 빈도를 높이로 표현한 것입니다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코로나의 경우 잠복기가 </a:t>
            </a:r>
            <a:r>
              <a:rPr lang="ko-KR" altLang="en-US" b="0" dirty="0" err="1" smtClean="0"/>
              <a:t>긴만큼</a:t>
            </a:r>
            <a:r>
              <a:rPr lang="ko-KR" altLang="en-US" b="0" dirty="0" smtClean="0"/>
              <a:t> 자신이 </a:t>
            </a:r>
            <a:r>
              <a:rPr lang="ko-KR" altLang="en-US" b="0" dirty="0" err="1" smtClean="0"/>
              <a:t>확진자인지</a:t>
            </a:r>
            <a:r>
              <a:rPr lang="ko-KR" altLang="en-US" b="0" dirty="0" smtClean="0"/>
              <a:t> 모르는 경우가 상당수 있습니다</a:t>
            </a:r>
            <a:r>
              <a:rPr lang="en-US" altLang="ko-KR" b="0" dirty="0" smtClean="0"/>
              <a:t>. </a:t>
            </a:r>
            <a:endParaRPr lang="en-US" altLang="ko-KR" b="0" dirty="0"/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ko-KR" altLang="en-US" b="0" dirty="0" smtClean="0"/>
              <a:t>이 날 데이터로 파악할 수 있는 </a:t>
            </a:r>
            <a:r>
              <a:rPr lang="ko-KR" altLang="en-US" dirty="0" err="1" smtClean="0"/>
              <a:t>확진자와</a:t>
            </a:r>
            <a:r>
              <a:rPr lang="ko-KR" altLang="en-US" dirty="0" smtClean="0"/>
              <a:t> 접촉한 사람은 서울시내 한정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명으로 나타났습니다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ko-KR" altLang="en-US" b="0" dirty="0" smtClean="0"/>
              <a:t>이처럼</a:t>
            </a:r>
            <a:r>
              <a:rPr lang="en-US" altLang="ko-KR" b="0" dirty="0" smtClean="0"/>
              <a:t>, </a:t>
            </a:r>
            <a:r>
              <a:rPr lang="ko-KR" altLang="en-US" dirty="0" smtClean="0"/>
              <a:t>신천지 사태에 따라 사람들이 본격적으로 경각심을 가지기 이전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</a:t>
            </a:r>
            <a:r>
              <a:rPr lang="ko-KR" altLang="en-US" dirty="0" err="1" smtClean="0"/>
              <a:t>확진자와</a:t>
            </a:r>
            <a:r>
              <a:rPr lang="ko-KR" altLang="en-US" dirty="0" smtClean="0"/>
              <a:t> 접촉한 사람이 발생했음을 알 수 있습니다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/>
          </a:p>
          <a:p>
            <a:pPr marL="0" indent="0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사태 초기의 경각심이 중요하다는 것을 다시 한 번 나타내고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6" y="666749"/>
            <a:ext cx="6081813" cy="25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8" y="181432"/>
            <a:ext cx="111191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Malgun Gothic"/>
                <a:cs typeface="Malgun Gothic"/>
              </a:rPr>
              <a:t>Chapter 0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1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2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3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812195" y="86457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sz="2400" u="sng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11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solidFill>
            <a:schemeClr val="accent1"/>
          </a:solidFill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chemeClr val="bg1"/>
                </a:solidFill>
                <a:latin typeface="Comic Sans MS"/>
                <a:cs typeface="Comic Sans MS"/>
              </a:rPr>
              <a:t>0</a:t>
            </a:r>
            <a:endParaRPr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940108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4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3608667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2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8"/>
          <a:stretch/>
        </p:blipFill>
        <p:spPr bwMode="auto">
          <a:xfrm>
            <a:off x="421639" y="725358"/>
            <a:ext cx="3159759" cy="38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7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2-5. </a:t>
            </a:r>
            <a:r>
              <a:rPr lang="ko-KR" altLang="en-US" dirty="0"/>
              <a:t>지하철 승객수로 본 서울시 유동인구</a:t>
            </a:r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390899" y="725358"/>
            <a:ext cx="990600" cy="32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3640432" y="1986322"/>
            <a:ext cx="264311" cy="128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3904743" y="1046837"/>
            <a:ext cx="2438400" cy="78176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1.</a:t>
            </a:r>
            <a:r>
              <a:rPr lang="en-US" altLang="ko-KR" sz="1000" dirty="0" smtClean="0">
                <a:solidFill>
                  <a:schemeClr val="tx1"/>
                </a:solidFill>
              </a:rPr>
              <a:t> 2020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2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3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4</a:t>
            </a:r>
            <a:r>
              <a:rPr lang="ko-KR" altLang="en-US" sz="1000" dirty="0" smtClean="0">
                <a:solidFill>
                  <a:schemeClr val="tx1"/>
                </a:solidFill>
              </a:rPr>
              <a:t>월의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일자별</a:t>
            </a:r>
            <a:r>
              <a:rPr lang="ko-KR" altLang="en-US" sz="1000" dirty="0" smtClean="0">
                <a:solidFill>
                  <a:schemeClr val="tx1"/>
                </a:solidFill>
              </a:rPr>
              <a:t> 서울시 지하철 승객 수 데이터 가져오기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9342" y="2018443"/>
            <a:ext cx="2445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  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개월간의 데이터 정렬 및 합치기</a:t>
            </a:r>
            <a:endParaRPr lang="en-US" altLang="ko-KR" sz="1000" dirty="0" smtClean="0"/>
          </a:p>
          <a:p>
            <a:endParaRPr lang="en-US" altLang="ko-KR" sz="1000" dirty="0"/>
          </a:p>
          <a:p>
            <a:pPr marL="88900"/>
            <a:r>
              <a:rPr lang="ko-KR" altLang="en-US" sz="1000" dirty="0" smtClean="0"/>
              <a:t>데이터를 </a:t>
            </a:r>
            <a:r>
              <a:rPr lang="ko-KR" altLang="en-US" sz="1000" dirty="0" err="1" smtClean="0"/>
              <a:t>사용일자별로</a:t>
            </a:r>
            <a:r>
              <a:rPr lang="ko-KR" altLang="en-US" sz="1000" dirty="0" smtClean="0"/>
              <a:t> 정렬하고</a:t>
            </a:r>
            <a:endParaRPr lang="en-US" altLang="ko-KR" sz="1000" dirty="0" smtClean="0"/>
          </a:p>
          <a:p>
            <a:pPr marL="88900"/>
            <a:r>
              <a:rPr lang="en-US" altLang="ko-KR" sz="1000" dirty="0" smtClean="0"/>
              <a:t>4</a:t>
            </a:r>
            <a:r>
              <a:rPr lang="ko-KR" altLang="en-US" sz="1000" dirty="0" smtClean="0"/>
              <a:t>개월의 데이터를 하나의 </a:t>
            </a:r>
            <a:r>
              <a:rPr lang="ko-KR" altLang="en-US" sz="1000" dirty="0" err="1" smtClean="0"/>
              <a:t>데이터셋으로</a:t>
            </a:r>
            <a:r>
              <a:rPr lang="ko-KR" altLang="en-US" sz="1000" dirty="0" smtClean="0"/>
              <a:t> 모아주기</a:t>
            </a:r>
            <a:endParaRPr lang="en-US" altLang="ko-KR" sz="1000" dirty="0" smtClean="0"/>
          </a:p>
        </p:txBody>
      </p:sp>
      <p:sp>
        <p:nvSpPr>
          <p:cNvPr id="22" name="액자 21"/>
          <p:cNvSpPr/>
          <p:nvPr/>
        </p:nvSpPr>
        <p:spPr>
          <a:xfrm>
            <a:off x="3898139" y="1941499"/>
            <a:ext cx="2438907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410306" y="1375504"/>
            <a:ext cx="3182424" cy="1676400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45310" y="179910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/>
          <p:cNvSpPr/>
          <p:nvPr/>
        </p:nvSpPr>
        <p:spPr>
          <a:xfrm>
            <a:off x="399228" y="3105150"/>
            <a:ext cx="1962972" cy="1447800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>
            <a:stCxn id="40" idx="6"/>
          </p:cNvCxnSpPr>
          <p:nvPr/>
        </p:nvCxnSpPr>
        <p:spPr>
          <a:xfrm>
            <a:off x="2438400" y="3161572"/>
            <a:ext cx="1420904" cy="40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79342" y="3138283"/>
            <a:ext cx="2521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요일 칼럼 생성</a:t>
            </a:r>
            <a:endParaRPr lang="en-US" altLang="ko-KR" sz="1000" dirty="0"/>
          </a:p>
          <a:p>
            <a:pPr marL="88900"/>
            <a:endParaRPr lang="en-US" altLang="ko-KR" sz="1000" dirty="0" smtClean="0"/>
          </a:p>
          <a:p>
            <a:pPr marL="88900"/>
            <a:r>
              <a:rPr lang="ko-KR" altLang="en-US" sz="1000" dirty="0" err="1" smtClean="0"/>
              <a:t>일자별</a:t>
            </a:r>
            <a:r>
              <a:rPr lang="ko-KR" altLang="en-US" sz="1000" dirty="0" smtClean="0"/>
              <a:t> 양상을 비교분석 하므로</a:t>
            </a:r>
            <a:endParaRPr lang="en-US" altLang="ko-KR" sz="1000" dirty="0" smtClean="0"/>
          </a:p>
          <a:p>
            <a:pPr marL="88900"/>
            <a:r>
              <a:rPr lang="ko-KR" altLang="en-US" sz="1000" b="1" dirty="0" smtClean="0"/>
              <a:t>평일과 주말을 구분하기 위해</a:t>
            </a:r>
            <a:endParaRPr lang="en-US" altLang="ko-KR" sz="1000" b="1" dirty="0" smtClean="0"/>
          </a:p>
          <a:p>
            <a:pPr marL="88900"/>
            <a:r>
              <a:rPr lang="en-US" altLang="ko-KR" sz="1000" dirty="0" err="1" smtClean="0"/>
              <a:t>pd.to_datetime</a:t>
            </a:r>
            <a:r>
              <a:rPr lang="ko-KR" altLang="en-US" sz="1000" dirty="0" smtClean="0"/>
              <a:t>과 </a:t>
            </a:r>
            <a:r>
              <a:rPr lang="en-US" altLang="ko-KR" sz="1000" dirty="0" err="1" smtClean="0"/>
              <a:t>dt.weekday</a:t>
            </a:r>
            <a:r>
              <a:rPr lang="ko-KR" altLang="en-US" sz="1000" dirty="0" smtClean="0"/>
              <a:t>를 이용하여</a:t>
            </a:r>
            <a:endParaRPr lang="en-US" altLang="ko-KR" sz="1000" dirty="0"/>
          </a:p>
          <a:p>
            <a:pPr marL="88900"/>
            <a:r>
              <a:rPr lang="ko-KR" altLang="en-US" sz="1000" dirty="0" smtClean="0"/>
              <a:t>요일 칼럼을 생성</a:t>
            </a:r>
            <a:endParaRPr lang="en-US" altLang="ko-KR" sz="1000" dirty="0" smtClean="0"/>
          </a:p>
        </p:txBody>
      </p:sp>
      <p:sp>
        <p:nvSpPr>
          <p:cNvPr id="40" name="타원 39"/>
          <p:cNvSpPr/>
          <p:nvPr/>
        </p:nvSpPr>
        <p:spPr>
          <a:xfrm>
            <a:off x="2209800" y="305190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액자 41"/>
          <p:cNvSpPr/>
          <p:nvPr/>
        </p:nvSpPr>
        <p:spPr>
          <a:xfrm>
            <a:off x="3892042" y="3060155"/>
            <a:ext cx="2438907" cy="118799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17083" y="703422"/>
            <a:ext cx="2923017" cy="624630"/>
          </a:xfrm>
          <a:prstGeom prst="frame">
            <a:avLst>
              <a:gd name="adj1" fmla="val 289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162299" y="61569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3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08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2-5. </a:t>
            </a:r>
            <a:r>
              <a:rPr lang="ko-KR" altLang="en-US" dirty="0"/>
              <a:t>지하철 </a:t>
            </a:r>
            <a:r>
              <a:rPr lang="ko-KR" altLang="en-US" dirty="0" err="1"/>
              <a:t>승객수로</a:t>
            </a:r>
            <a:r>
              <a:rPr lang="ko-KR" altLang="en-US" dirty="0"/>
              <a:t> 본 서울시 유동인구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41" y="666750"/>
            <a:ext cx="6068186" cy="39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23187"/>
            <a:ext cx="34290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7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2-6. </a:t>
            </a:r>
            <a:r>
              <a:rPr lang="ko-KR" altLang="en-US" dirty="0"/>
              <a:t>코로나 이후 유동인구 변화</a:t>
            </a:r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586188" y="723187"/>
            <a:ext cx="468577" cy="7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2747822" y="1809605"/>
            <a:ext cx="1214578" cy="129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3886200" y="3105150"/>
            <a:ext cx="2743200" cy="14773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86202" y="1428750"/>
            <a:ext cx="2743201" cy="1447800"/>
            <a:chOff x="3885693" y="2177596"/>
            <a:chExt cx="2743201" cy="2483450"/>
          </a:xfrm>
        </p:grpSpPr>
        <p:sp>
          <p:nvSpPr>
            <p:cNvPr id="26" name="TextBox 25"/>
            <p:cNvSpPr txBox="1"/>
            <p:nvPr/>
          </p:nvSpPr>
          <p:spPr>
            <a:xfrm>
              <a:off x="3885694" y="2287404"/>
              <a:ext cx="2743200" cy="227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1.</a:t>
              </a:r>
              <a:r>
                <a:rPr lang="en-US" altLang="ko-KR" sz="1000" dirty="0" smtClean="0"/>
                <a:t> </a:t>
              </a:r>
              <a:r>
                <a:rPr lang="ko-KR" altLang="en-US" sz="1000" dirty="0"/>
                <a:t>비교데이터 칼럼 생성 </a:t>
              </a:r>
              <a:r>
                <a:rPr lang="en-US" altLang="ko-KR" sz="1000" dirty="0"/>
                <a:t>1</a:t>
              </a:r>
            </a:p>
            <a:p>
              <a:endParaRPr lang="en-US" altLang="ko-KR" sz="1000" dirty="0"/>
            </a:p>
            <a:p>
              <a:pPr marL="88900"/>
              <a:r>
                <a:rPr lang="ko-KR" altLang="en-US" sz="1000" dirty="0"/>
                <a:t>코로나 영향권에 있는 유동인구 수와 비교하기 위한 데이터로</a:t>
              </a:r>
              <a:endParaRPr lang="en-US" altLang="ko-KR" sz="1000" dirty="0"/>
            </a:p>
            <a:p>
              <a:pPr marL="88900"/>
              <a:endParaRPr lang="en-US" altLang="ko-KR" sz="1000" dirty="0"/>
            </a:p>
            <a:p>
              <a:pPr marL="88900"/>
              <a:r>
                <a:rPr lang="ko-KR" altLang="en-US" sz="1000" b="1" dirty="0" err="1"/>
                <a:t>첫확진인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1</a:t>
              </a:r>
              <a:r>
                <a:rPr lang="ko-KR" altLang="en-US" sz="1000" b="1" dirty="0"/>
                <a:t>월 </a:t>
              </a:r>
              <a:r>
                <a:rPr lang="en-US" altLang="ko-KR" sz="1000" b="1" dirty="0"/>
                <a:t>20</a:t>
              </a:r>
              <a:r>
                <a:rPr lang="ko-KR" altLang="en-US" sz="1000" b="1" dirty="0"/>
                <a:t>일 이전 주 </a:t>
              </a:r>
              <a:r>
                <a:rPr lang="en-US" altLang="ko-KR" sz="1000" b="1" dirty="0"/>
                <a:t>1</a:t>
              </a:r>
              <a:r>
                <a:rPr lang="ko-KR" altLang="en-US" sz="1000" b="1" dirty="0"/>
                <a:t>월 </a:t>
              </a:r>
              <a:r>
                <a:rPr lang="en-US" altLang="ko-KR" sz="1000" b="1" dirty="0"/>
                <a:t>13</a:t>
              </a:r>
              <a:r>
                <a:rPr lang="ko-KR" altLang="en-US" sz="1000" b="1" dirty="0"/>
                <a:t>일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월</a:t>
              </a:r>
              <a:r>
                <a:rPr lang="en-US" altLang="ko-KR" sz="1000" b="1" dirty="0"/>
                <a:t>) ~ 1</a:t>
              </a:r>
              <a:r>
                <a:rPr lang="ko-KR" altLang="en-US" sz="1000" b="1" dirty="0"/>
                <a:t>월 </a:t>
              </a:r>
              <a:r>
                <a:rPr lang="en-US" altLang="ko-KR" sz="1000" b="1" dirty="0"/>
                <a:t>19</a:t>
              </a:r>
              <a:r>
                <a:rPr lang="ko-KR" altLang="en-US" sz="1000" b="1" dirty="0"/>
                <a:t>일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의 지하철 승객 수 </a:t>
              </a:r>
              <a:r>
                <a:rPr lang="ko-KR" altLang="en-US" sz="1000" dirty="0"/>
                <a:t>데이터를 가져오기 </a:t>
              </a:r>
              <a:endParaRPr lang="en-US" altLang="ko-KR" sz="1000" dirty="0"/>
            </a:p>
          </p:txBody>
        </p:sp>
        <p:sp>
          <p:nvSpPr>
            <p:cNvPr id="28" name="액자 27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/>
          <p:cNvSpPr/>
          <p:nvPr/>
        </p:nvSpPr>
        <p:spPr>
          <a:xfrm>
            <a:off x="381000" y="723187"/>
            <a:ext cx="3429000" cy="857963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381000" y="1637030"/>
            <a:ext cx="2286000" cy="3131107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57588" y="61351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62400" y="3202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886201" y="3162300"/>
            <a:ext cx="2667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 </a:t>
            </a:r>
            <a:r>
              <a:rPr lang="ko-KR" altLang="en-US" sz="1000" dirty="0"/>
              <a:t>비교데이터 칼럼 생성 </a:t>
            </a:r>
            <a:r>
              <a:rPr lang="en-US" altLang="ko-KR" sz="1000" dirty="0"/>
              <a:t>2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dirty="0" smtClean="0"/>
              <a:t>3</a:t>
            </a:r>
            <a:r>
              <a:rPr lang="ko-KR" altLang="en-US" sz="1000" dirty="0"/>
              <a:t>번과 같은 맥락으로 코로나 영향권에 있는 유동인구 수와 비교하기 위한 데이터로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전년도인 </a:t>
            </a:r>
            <a:r>
              <a:rPr lang="en-US" altLang="ko-KR" sz="1000" b="1" dirty="0"/>
              <a:t>2019</a:t>
            </a:r>
            <a:r>
              <a:rPr lang="ko-KR" altLang="en-US" sz="1000" b="1" dirty="0"/>
              <a:t>년도 </a:t>
            </a:r>
            <a:r>
              <a:rPr lang="ko-KR" altLang="en-US" sz="1000" b="1" dirty="0" err="1"/>
              <a:t>같은월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같은주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같은요일에</a:t>
            </a:r>
            <a:r>
              <a:rPr lang="ko-KR" altLang="en-US" sz="1000" b="1" dirty="0"/>
              <a:t> 해당하는 지하철 승객 수 데이터</a:t>
            </a:r>
            <a:r>
              <a:rPr lang="ko-KR" altLang="en-US" sz="1000" dirty="0"/>
              <a:t>를 가져오기 </a:t>
            </a:r>
            <a:r>
              <a:rPr lang="en-US" altLang="ko-KR" sz="1000" dirty="0"/>
              <a:t>(2019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en-US" altLang="ko-KR" sz="1000" dirty="0"/>
              <a:t>1</a:t>
            </a:r>
            <a:r>
              <a:rPr lang="ko-KR" altLang="en-US" sz="1000" dirty="0"/>
              <a:t>일 </a:t>
            </a:r>
            <a:r>
              <a:rPr lang="en-US" altLang="ko-KR" sz="1000" dirty="0"/>
              <a:t>~ 2019</a:t>
            </a:r>
            <a:r>
              <a:rPr lang="ko-KR" altLang="en-US" sz="1000" dirty="0"/>
              <a:t>년 </a:t>
            </a:r>
            <a:r>
              <a:rPr lang="en-US" altLang="ko-KR" sz="1000" dirty="0"/>
              <a:t>4</a:t>
            </a:r>
            <a:r>
              <a:rPr lang="ko-KR" altLang="en-US" sz="1000" dirty="0"/>
              <a:t>월 </a:t>
            </a:r>
            <a:r>
              <a:rPr lang="en-US" altLang="ko-KR" sz="1000" dirty="0"/>
              <a:t>30</a:t>
            </a:r>
            <a:r>
              <a:rPr lang="ko-KR" altLang="en-US" sz="1000" dirty="0"/>
              <a:t>일</a:t>
            </a:r>
            <a:r>
              <a:rPr lang="en-US" altLang="ko-KR" sz="1000" dirty="0"/>
              <a:t>)</a:t>
            </a:r>
          </a:p>
          <a:p>
            <a:endParaRPr lang="ko-KR" altLang="en-US" sz="1000" b="1" dirty="0"/>
          </a:p>
        </p:txBody>
      </p:sp>
      <p:sp>
        <p:nvSpPr>
          <p:cNvPr id="11" name="타원 10"/>
          <p:cNvSpPr/>
          <p:nvPr/>
        </p:nvSpPr>
        <p:spPr>
          <a:xfrm>
            <a:off x="2552700" y="162239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7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2-6. </a:t>
            </a:r>
            <a:r>
              <a:rPr lang="ko-KR" altLang="en-US" dirty="0"/>
              <a:t>코로나 이후 유동인구 변화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76547" y="2190750"/>
            <a:ext cx="152907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549613" y="3409950"/>
            <a:ext cx="2658884" cy="1066800"/>
            <a:chOff x="3885693" y="2177596"/>
            <a:chExt cx="2743201" cy="2483450"/>
          </a:xfrm>
        </p:grpSpPr>
        <p:sp>
          <p:nvSpPr>
            <p:cNvPr id="24" name="TextBox 23"/>
            <p:cNvSpPr txBox="1"/>
            <p:nvPr/>
          </p:nvSpPr>
          <p:spPr>
            <a:xfrm>
              <a:off x="3885694" y="2354985"/>
              <a:ext cx="2743200" cy="2006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4. ‘</a:t>
              </a:r>
              <a:r>
                <a:rPr lang="en-US" altLang="ko-KR" sz="1000" b="1" dirty="0" err="1"/>
                <a:t>pyecharts</a:t>
              </a:r>
              <a:r>
                <a:rPr lang="en-US" altLang="ko-KR" sz="1000" b="1" dirty="0"/>
                <a:t>’ </a:t>
              </a:r>
              <a:r>
                <a:rPr lang="ko-KR" altLang="en-US" sz="1000" dirty="0"/>
                <a:t>라이브러리를 활용한 시각화</a:t>
              </a:r>
              <a:endParaRPr lang="en-US" altLang="ko-KR" sz="1000" dirty="0"/>
            </a:p>
            <a:p>
              <a:endParaRPr lang="en-US" altLang="ko-KR" sz="1000" b="1" dirty="0" smtClean="0"/>
            </a:p>
            <a:p>
              <a:r>
                <a:rPr lang="en-US" altLang="ko-KR" sz="1000" dirty="0" smtClean="0"/>
                <a:t> line</a:t>
              </a:r>
              <a:r>
                <a:rPr lang="ko-KR" altLang="en-US" sz="1000" dirty="0" smtClean="0"/>
                <a:t>그래프로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2020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1~4</a:t>
              </a:r>
              <a:r>
                <a:rPr lang="ko-KR" altLang="en-US" sz="1000" dirty="0" smtClean="0"/>
                <a:t>월의 유동인구 양상을 </a:t>
              </a:r>
              <a:r>
                <a:rPr lang="en-US" altLang="ko-KR" sz="1000" b="1" dirty="0" smtClean="0"/>
                <a:t>2020</a:t>
              </a:r>
              <a:r>
                <a:rPr lang="ko-KR" altLang="en-US" sz="1000" b="1" dirty="0" smtClean="0"/>
                <a:t>년 코로나 확산 전</a:t>
              </a:r>
              <a:r>
                <a:rPr lang="en-US" altLang="ko-KR" sz="1000" b="1" dirty="0" smtClean="0"/>
                <a:t>, </a:t>
              </a:r>
              <a:r>
                <a:rPr lang="ko-KR" altLang="en-US" sz="1000" b="1" dirty="0" smtClean="0"/>
                <a:t>전년도 같은 기간 유동인구</a:t>
              </a:r>
              <a:r>
                <a:rPr lang="ko-KR" altLang="en-US" sz="1000" dirty="0" smtClean="0"/>
                <a:t> 양상과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비교</a:t>
              </a:r>
              <a:endParaRPr lang="en-US" altLang="ko-KR" sz="1000" dirty="0" smtClean="0"/>
            </a:p>
          </p:txBody>
        </p:sp>
        <p:sp>
          <p:nvSpPr>
            <p:cNvPr id="26" name="액자 25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93737"/>
            <a:ext cx="5791200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640338" y="3325060"/>
            <a:ext cx="2743201" cy="1500886"/>
            <a:chOff x="3885693" y="2177596"/>
            <a:chExt cx="2743201" cy="2810412"/>
          </a:xfrm>
        </p:grpSpPr>
        <p:sp>
          <p:nvSpPr>
            <p:cNvPr id="31" name="TextBox 30"/>
            <p:cNvSpPr txBox="1"/>
            <p:nvPr/>
          </p:nvSpPr>
          <p:spPr>
            <a:xfrm>
              <a:off x="3885694" y="2177596"/>
              <a:ext cx="2743200" cy="281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3</a:t>
              </a:r>
              <a:r>
                <a:rPr lang="en-US" altLang="ko-KR" sz="1000" b="1" dirty="0" smtClean="0"/>
                <a:t>. </a:t>
              </a:r>
              <a:r>
                <a:rPr lang="ko-KR" altLang="en-US" sz="1000" b="1" dirty="0" smtClean="0"/>
                <a:t>윤년 날짜 버리기</a:t>
              </a:r>
              <a:endParaRPr lang="en-US" altLang="ko-KR" sz="1000" b="1" dirty="0" smtClean="0"/>
            </a:p>
            <a:p>
              <a:endParaRPr lang="en-US" altLang="ko-KR" sz="1000" b="1" dirty="0"/>
            </a:p>
            <a:p>
              <a:r>
                <a:rPr lang="en-US" altLang="ko-KR" sz="1000" dirty="0" smtClean="0"/>
                <a:t>2020</a:t>
              </a:r>
              <a:r>
                <a:rPr lang="ko-KR" altLang="en-US" sz="1000" dirty="0" smtClean="0"/>
                <a:t>년은 윤년이 있기 때문에 요일의 순서가 중간에 바뀌어버리기 때문에 </a:t>
              </a:r>
              <a:r>
                <a:rPr lang="en-US" altLang="ko-KR" sz="1000" dirty="0" smtClean="0"/>
                <a:t>2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29</a:t>
              </a:r>
              <a:r>
                <a:rPr lang="ko-KR" altLang="en-US" sz="1000" dirty="0" smtClean="0"/>
                <a:t>일을 제거한 후</a:t>
              </a:r>
              <a:endParaRPr lang="en-US" altLang="ko-KR" sz="1000" dirty="0" smtClean="0"/>
            </a:p>
            <a:p>
              <a:endParaRPr lang="en-US" altLang="ko-KR" sz="1000" dirty="0" smtClean="0"/>
            </a:p>
            <a:p>
              <a:r>
                <a:rPr lang="ko-KR" altLang="en-US" sz="1000" dirty="0" smtClean="0"/>
                <a:t>비교데이터를 데이터 셋에 붙이기</a:t>
              </a:r>
              <a:endParaRPr lang="en-US" altLang="ko-KR" sz="1000" dirty="0" smtClean="0"/>
            </a:p>
            <a:p>
              <a:endParaRPr lang="en-US" altLang="ko-KR" sz="1000" b="1" dirty="0"/>
            </a:p>
            <a:p>
              <a:endParaRPr lang="en-US" altLang="ko-KR" sz="1000" b="1" dirty="0" smtClean="0"/>
            </a:p>
          </p:txBody>
        </p:sp>
        <p:sp>
          <p:nvSpPr>
            <p:cNvPr id="32" name="액자 31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직선 화살표 연결선 32"/>
          <p:cNvCxnSpPr>
            <a:stCxn id="35" idx="7"/>
          </p:cNvCxnSpPr>
          <p:nvPr/>
        </p:nvCxnSpPr>
        <p:spPr>
          <a:xfrm flipH="1">
            <a:off x="2590800" y="659252"/>
            <a:ext cx="1528838" cy="266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6" idx="3"/>
          </p:cNvCxnSpPr>
          <p:nvPr/>
        </p:nvCxnSpPr>
        <p:spPr>
          <a:xfrm flipH="1">
            <a:off x="5410200" y="1976990"/>
            <a:ext cx="768679" cy="143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액자 36"/>
          <p:cNvSpPr/>
          <p:nvPr/>
        </p:nvSpPr>
        <p:spPr>
          <a:xfrm>
            <a:off x="533400" y="723186"/>
            <a:ext cx="3581400" cy="1010363"/>
          </a:xfrm>
          <a:prstGeom prst="frame">
            <a:avLst>
              <a:gd name="adj1" fmla="val 289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533400" y="1847027"/>
            <a:ext cx="5791200" cy="1258123"/>
          </a:xfrm>
          <a:prstGeom prst="frame">
            <a:avLst>
              <a:gd name="adj1" fmla="val 289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24516" y="62713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145401" y="1789775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9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2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2-6. </a:t>
            </a:r>
            <a:r>
              <a:rPr lang="ko-KR" altLang="en-US" dirty="0"/>
              <a:t>코로나 이후 유동인구 변화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54259"/>
            <a:ext cx="6324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일별 </a:t>
            </a:r>
            <a:r>
              <a:rPr lang="ko-KR" altLang="en-US" b="0" dirty="0"/>
              <a:t>서울 지하철 </a:t>
            </a:r>
            <a:r>
              <a:rPr lang="ko-KR" altLang="en-US" b="0" dirty="0" err="1"/>
              <a:t>승차객</a:t>
            </a:r>
            <a:r>
              <a:rPr lang="ko-KR" altLang="en-US" b="0" dirty="0"/>
              <a:t> 시각화를 통하여 일주일 주기로 </a:t>
            </a:r>
            <a:r>
              <a:rPr lang="ko-KR" altLang="en-US" dirty="0"/>
              <a:t>평일에 점점 증가하다가 토요일에 급감</a:t>
            </a:r>
            <a:r>
              <a:rPr lang="en-US" altLang="ko-KR" dirty="0"/>
              <a:t>, </a:t>
            </a:r>
            <a:r>
              <a:rPr lang="ko-KR" altLang="en-US" dirty="0"/>
              <a:t>일요일에 또다시 급감하는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~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  <a:r>
              <a:rPr lang="ko-KR" altLang="en-US" dirty="0"/>
              <a:t>주기</a:t>
            </a:r>
            <a:r>
              <a:rPr lang="ko-KR" altLang="en-US" b="0" dirty="0"/>
              <a:t>를 볼 수 있었습니다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ko-KR" altLang="en-US" b="0" dirty="0" smtClean="0"/>
              <a:t>코로나를 </a:t>
            </a:r>
            <a:r>
              <a:rPr lang="ko-KR" altLang="en-US" b="0" dirty="0"/>
              <a:t>통하여 이러한 유동인구가 얼마나 변동하였는지 알기 </a:t>
            </a:r>
            <a:r>
              <a:rPr lang="ko-KR" altLang="en-US" b="0" dirty="0" smtClean="0"/>
              <a:t>위하여</a:t>
            </a:r>
            <a:r>
              <a:rPr lang="ko-KR" altLang="en-US" b="0" dirty="0"/>
              <a:t> </a:t>
            </a:r>
            <a:r>
              <a:rPr lang="ko-KR" altLang="en-US" b="0" dirty="0" smtClean="0"/>
              <a:t>첫 </a:t>
            </a:r>
            <a:r>
              <a:rPr lang="ko-KR" altLang="en-US" b="0" dirty="0" err="1"/>
              <a:t>확진자가</a:t>
            </a:r>
            <a:r>
              <a:rPr lang="ko-KR" altLang="en-US" b="0" dirty="0"/>
              <a:t> 나왔던 </a:t>
            </a:r>
            <a:r>
              <a:rPr lang="en-US" altLang="ko-KR" b="0" dirty="0"/>
              <a:t>1</a:t>
            </a:r>
            <a:r>
              <a:rPr lang="ko-KR" altLang="en-US" b="0" dirty="0"/>
              <a:t>월 </a:t>
            </a:r>
            <a:r>
              <a:rPr lang="en-US" altLang="ko-KR" b="0" dirty="0"/>
              <a:t>20</a:t>
            </a:r>
            <a:r>
              <a:rPr lang="ko-KR" altLang="en-US" b="0" dirty="0"/>
              <a:t>일 이전 주인 </a:t>
            </a:r>
            <a:r>
              <a:rPr lang="en-US" altLang="ko-KR" b="0" dirty="0"/>
              <a:t>1</a:t>
            </a:r>
            <a:r>
              <a:rPr lang="ko-KR" altLang="en-US" b="0" dirty="0"/>
              <a:t>월 </a:t>
            </a:r>
            <a:r>
              <a:rPr lang="en-US" altLang="ko-KR" b="0" dirty="0"/>
              <a:t>13</a:t>
            </a:r>
            <a:r>
              <a:rPr lang="ko-KR" altLang="en-US" b="0" dirty="0"/>
              <a:t>일</a:t>
            </a:r>
            <a:r>
              <a:rPr lang="en-US" altLang="ko-KR" b="0" dirty="0"/>
              <a:t>(</a:t>
            </a:r>
            <a:r>
              <a:rPr lang="ko-KR" altLang="en-US" b="0" dirty="0"/>
              <a:t>월</a:t>
            </a:r>
            <a:r>
              <a:rPr lang="en-US" altLang="ko-KR" b="0" dirty="0"/>
              <a:t>) ~ 1</a:t>
            </a:r>
            <a:r>
              <a:rPr lang="ko-KR" altLang="en-US" b="0" dirty="0"/>
              <a:t>월 </a:t>
            </a:r>
            <a:r>
              <a:rPr lang="en-US" altLang="ko-KR" b="0" dirty="0"/>
              <a:t>19</a:t>
            </a:r>
            <a:r>
              <a:rPr lang="ko-KR" altLang="en-US" b="0" dirty="0"/>
              <a:t>일</a:t>
            </a:r>
            <a:r>
              <a:rPr lang="en-US" altLang="ko-KR" b="0" dirty="0"/>
              <a:t>(</a:t>
            </a:r>
            <a:r>
              <a:rPr lang="ko-KR" altLang="en-US" b="0" dirty="0"/>
              <a:t>일</a:t>
            </a:r>
            <a:r>
              <a:rPr lang="en-US" altLang="ko-KR" b="0" dirty="0"/>
              <a:t>) </a:t>
            </a:r>
            <a:r>
              <a:rPr lang="ko-KR" altLang="en-US" b="0" dirty="0" smtClean="0"/>
              <a:t>데이터와 </a:t>
            </a:r>
            <a:r>
              <a:rPr lang="en-US" altLang="ko-KR" b="0" dirty="0" smtClean="0"/>
              <a:t>2019</a:t>
            </a:r>
            <a:r>
              <a:rPr lang="ko-KR" altLang="en-US" b="0" dirty="0"/>
              <a:t>년도 </a:t>
            </a:r>
            <a:r>
              <a:rPr lang="ko-KR" altLang="en-US" b="0" dirty="0" smtClean="0"/>
              <a:t>동일시기 </a:t>
            </a:r>
            <a:r>
              <a:rPr lang="ko-KR" altLang="en-US" b="0" dirty="0"/>
              <a:t>데이터와 비교하였습니다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/>
              <a:t>결과적으로</a:t>
            </a:r>
            <a:r>
              <a:rPr lang="en-US" altLang="ko-KR" b="0" dirty="0"/>
              <a:t>, </a:t>
            </a:r>
            <a:r>
              <a:rPr lang="ko-KR" altLang="en-US" b="0" dirty="0"/>
              <a:t>비교대상인 </a:t>
            </a:r>
            <a:r>
              <a:rPr lang="en-US" altLang="ko-KR" b="0" dirty="0"/>
              <a:t>1</a:t>
            </a:r>
            <a:r>
              <a:rPr lang="ko-KR" altLang="en-US" b="0" dirty="0"/>
              <a:t>월 </a:t>
            </a:r>
            <a:r>
              <a:rPr lang="ko-KR" altLang="en-US" b="0" dirty="0" err="1"/>
              <a:t>둘째주와</a:t>
            </a:r>
            <a:r>
              <a:rPr lang="ko-KR" altLang="en-US" b="0" dirty="0"/>
              <a:t> 전년도 </a:t>
            </a:r>
            <a:r>
              <a:rPr lang="ko-KR" altLang="en-US" b="0" dirty="0" err="1"/>
              <a:t>승객수는</a:t>
            </a:r>
            <a:r>
              <a:rPr lang="ko-KR" altLang="en-US" b="0" dirty="0"/>
              <a:t> 각각 </a:t>
            </a:r>
            <a:r>
              <a:rPr lang="en-US" altLang="ko-KR" b="0" dirty="0"/>
              <a:t>7396(</a:t>
            </a:r>
            <a:r>
              <a:rPr lang="ko-KR" altLang="en-US" b="0" dirty="0"/>
              <a:t>천명</a:t>
            </a:r>
            <a:r>
              <a:rPr lang="en-US" altLang="ko-KR" b="0" dirty="0"/>
              <a:t>) / 7382(</a:t>
            </a:r>
            <a:r>
              <a:rPr lang="ko-KR" altLang="en-US" b="0" dirty="0"/>
              <a:t>천명</a:t>
            </a:r>
            <a:r>
              <a:rPr lang="en-US" altLang="ko-KR" b="0" dirty="0"/>
              <a:t>)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같은 </a:t>
            </a:r>
            <a:r>
              <a:rPr lang="ko-KR" altLang="en-US" b="0" dirty="0"/>
              <a:t>수준임을 알 수 있고 그에 반해 올해 </a:t>
            </a:r>
            <a:r>
              <a:rPr lang="ko-KR" altLang="en-US" b="0" dirty="0" err="1"/>
              <a:t>승객수와</a:t>
            </a:r>
            <a:r>
              <a:rPr lang="ko-KR" altLang="en-US" b="0" dirty="0"/>
              <a:t> 비교대상</a:t>
            </a:r>
            <a:r>
              <a:rPr lang="en-US" altLang="ko-KR" b="0" dirty="0"/>
              <a:t>(</a:t>
            </a:r>
            <a:r>
              <a:rPr lang="ko-KR" altLang="en-US" b="0" dirty="0"/>
              <a:t>검은 그래프</a:t>
            </a:r>
            <a:r>
              <a:rPr lang="en-US" altLang="ko-KR" b="0" dirty="0"/>
              <a:t>)</a:t>
            </a:r>
            <a:r>
              <a:rPr lang="ko-KR" altLang="en-US" b="0" dirty="0"/>
              <a:t>의 차이가 크다는 </a:t>
            </a:r>
            <a:r>
              <a:rPr lang="ko-KR" altLang="en-US" b="0" dirty="0" smtClean="0"/>
              <a:t>것</a:t>
            </a:r>
            <a:r>
              <a:rPr lang="ko-KR" altLang="en-US" b="0" dirty="0"/>
              <a:t>과</a:t>
            </a:r>
            <a:br>
              <a:rPr lang="ko-KR" altLang="en-US" b="0" dirty="0"/>
            </a:b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, 2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24</a:t>
            </a:r>
            <a:r>
              <a:rPr lang="ko-KR" altLang="en-US" dirty="0">
                <a:solidFill>
                  <a:srgbClr val="FF0000"/>
                </a:solidFill>
              </a:rPr>
              <a:t>일 주 부터는 유동인구가 급감했음</a:t>
            </a:r>
            <a:r>
              <a:rPr lang="ko-KR" altLang="en-US" b="0" dirty="0"/>
              <a:t>을 알 수 있었습니다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이는 </a:t>
            </a:r>
            <a:r>
              <a:rPr lang="en-US" altLang="ko-KR" b="0" dirty="0"/>
              <a:t>4</a:t>
            </a:r>
            <a:r>
              <a:rPr lang="ko-KR" altLang="en-US" b="0" dirty="0"/>
              <a:t>월 </a:t>
            </a:r>
            <a:r>
              <a:rPr lang="ko-KR" altLang="en-US" b="0" dirty="0" err="1"/>
              <a:t>셋째주까지</a:t>
            </a:r>
            <a:r>
              <a:rPr lang="ko-KR" altLang="en-US" b="0" dirty="0"/>
              <a:t> 지속되는 양상을 보이다가 </a:t>
            </a:r>
            <a:r>
              <a:rPr lang="ko-KR" altLang="en-US" b="0" dirty="0" err="1"/>
              <a:t>넷째주부터는</a:t>
            </a:r>
            <a:r>
              <a:rPr lang="ko-KR" altLang="en-US" b="0" dirty="0"/>
              <a:t> 서서히 증가하는 모습을 보이고 있습니다</a:t>
            </a:r>
            <a:r>
              <a:rPr lang="en-US" altLang="ko-KR" b="0" dirty="0" smtClean="0"/>
              <a:t>.</a:t>
            </a:r>
            <a:endParaRPr lang="en-US" altLang="ko-KR" b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6" y="742950"/>
            <a:ext cx="579396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2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43715"/>
            <a:ext cx="6078024" cy="205740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7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 smtClean="0"/>
              <a:t>2-7. </a:t>
            </a:r>
            <a:r>
              <a:rPr lang="ko-KR" altLang="en-US" dirty="0" smtClean="0"/>
              <a:t>신규확진자에 따른 </a:t>
            </a:r>
            <a:r>
              <a:rPr lang="ko-KR" altLang="en-US" dirty="0"/>
              <a:t>유동인구 변화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209800" y="3129220"/>
            <a:ext cx="2658884" cy="1066800"/>
            <a:chOff x="3885693" y="2177596"/>
            <a:chExt cx="2743201" cy="2483450"/>
          </a:xfrm>
        </p:grpSpPr>
        <p:sp>
          <p:nvSpPr>
            <p:cNvPr id="24" name="TextBox 23"/>
            <p:cNvSpPr txBox="1"/>
            <p:nvPr/>
          </p:nvSpPr>
          <p:spPr>
            <a:xfrm>
              <a:off x="3885694" y="2354985"/>
              <a:ext cx="2743200" cy="2006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4. ‘</a:t>
              </a:r>
              <a:r>
                <a:rPr lang="en-US" altLang="ko-KR" sz="1000" b="1" dirty="0" err="1"/>
                <a:t>pyecharts</a:t>
              </a:r>
              <a:r>
                <a:rPr lang="en-US" altLang="ko-KR" sz="1000" b="1" dirty="0"/>
                <a:t>’ </a:t>
              </a:r>
              <a:r>
                <a:rPr lang="ko-KR" altLang="en-US" sz="1000" dirty="0"/>
                <a:t>라이브러리를 활용한 시각화</a:t>
              </a:r>
              <a:endParaRPr lang="en-US" altLang="ko-KR" sz="1000" dirty="0"/>
            </a:p>
            <a:p>
              <a:endParaRPr lang="en-US" altLang="ko-KR" sz="1000" b="1" dirty="0" smtClean="0"/>
            </a:p>
            <a:p>
              <a:r>
                <a:rPr lang="en-US" altLang="ko-KR" sz="1000" dirty="0" smtClean="0"/>
                <a:t> line</a:t>
              </a:r>
              <a:r>
                <a:rPr lang="ko-KR" altLang="en-US" sz="1000" dirty="0" smtClean="0"/>
                <a:t>그래프로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2020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1~4</a:t>
              </a:r>
              <a:r>
                <a:rPr lang="ko-KR" altLang="en-US" sz="1000" dirty="0" smtClean="0"/>
                <a:t>월의 </a:t>
              </a:r>
              <a:r>
                <a:rPr lang="ko-KR" altLang="en-US" sz="1000" b="1" dirty="0" smtClean="0"/>
                <a:t>전날 대비 신규 </a:t>
              </a:r>
              <a:r>
                <a:rPr lang="ko-KR" altLang="en-US" sz="1000" b="1" dirty="0" err="1" smtClean="0"/>
                <a:t>확진자</a:t>
              </a:r>
              <a:r>
                <a:rPr lang="ko-KR" altLang="en-US" sz="1000" b="1" dirty="0" smtClean="0"/>
                <a:t> 증감</a:t>
              </a:r>
              <a:r>
                <a:rPr lang="ko-KR" altLang="en-US" sz="1000" dirty="0" smtClean="0"/>
                <a:t>과 </a:t>
              </a:r>
              <a:r>
                <a:rPr lang="ko-KR" altLang="en-US" sz="1000" b="1" dirty="0" smtClean="0"/>
                <a:t>코로나 사태 이전 일주일의 유동인구 대비 코로나 사태 이후 유동인구 비교</a:t>
              </a:r>
              <a:endParaRPr lang="en-US" altLang="ko-KR" sz="1000" b="1" dirty="0" smtClean="0"/>
            </a:p>
          </p:txBody>
        </p:sp>
        <p:sp>
          <p:nvSpPr>
            <p:cNvPr id="26" name="액자 25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/>
          <p:cNvCxnSpPr>
            <a:stCxn id="36" idx="3"/>
          </p:cNvCxnSpPr>
          <p:nvPr/>
        </p:nvCxnSpPr>
        <p:spPr>
          <a:xfrm flipH="1">
            <a:off x="3810000" y="752565"/>
            <a:ext cx="2662377" cy="235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액자 37"/>
          <p:cNvSpPr/>
          <p:nvPr/>
        </p:nvSpPr>
        <p:spPr>
          <a:xfrm>
            <a:off x="451610" y="641550"/>
            <a:ext cx="6101589" cy="2071513"/>
          </a:xfrm>
          <a:prstGeom prst="frame">
            <a:avLst>
              <a:gd name="adj1" fmla="val 1547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38899" y="56535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7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4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 smtClean="0"/>
              <a:t>2-7. </a:t>
            </a:r>
            <a:r>
              <a:rPr lang="ko-KR" altLang="en-US" dirty="0" smtClean="0"/>
              <a:t>신규확진자에 따른 </a:t>
            </a:r>
            <a:r>
              <a:rPr lang="ko-KR" altLang="en-US" dirty="0"/>
              <a:t>유동인구 변화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520220"/>
            <a:ext cx="6324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/>
              <a:t>코로나 </a:t>
            </a:r>
            <a:r>
              <a:rPr lang="ko-KR" altLang="en-US" b="0" dirty="0" err="1"/>
              <a:t>첫환자</a:t>
            </a:r>
            <a:r>
              <a:rPr lang="ko-KR" altLang="en-US" b="0" dirty="0"/>
              <a:t> 발생 이전주</a:t>
            </a:r>
            <a:r>
              <a:rPr lang="en-US" altLang="ko-KR" b="0" dirty="0"/>
              <a:t>(1</a:t>
            </a:r>
            <a:r>
              <a:rPr lang="ko-KR" altLang="en-US" b="0" dirty="0"/>
              <a:t>월 </a:t>
            </a:r>
            <a:r>
              <a:rPr lang="en-US" altLang="ko-KR" b="0" dirty="0"/>
              <a:t>9</a:t>
            </a:r>
            <a:r>
              <a:rPr lang="ko-KR" altLang="en-US" b="0" dirty="0"/>
              <a:t>일</a:t>
            </a:r>
            <a:r>
              <a:rPr lang="en-US" altLang="ko-KR" b="0" dirty="0"/>
              <a:t>(</a:t>
            </a:r>
            <a:r>
              <a:rPr lang="ko-KR" altLang="en-US" b="0" dirty="0"/>
              <a:t>월</a:t>
            </a:r>
            <a:r>
              <a:rPr lang="en-US" altLang="ko-KR" b="0" dirty="0"/>
              <a:t>) ~ 1</a:t>
            </a:r>
            <a:r>
              <a:rPr lang="ko-KR" altLang="en-US" b="0" dirty="0"/>
              <a:t>월 </a:t>
            </a:r>
            <a:r>
              <a:rPr lang="en-US" altLang="ko-KR" b="0" dirty="0"/>
              <a:t>16</a:t>
            </a:r>
            <a:r>
              <a:rPr lang="ko-KR" altLang="en-US" b="0" dirty="0"/>
              <a:t>일</a:t>
            </a:r>
            <a:r>
              <a:rPr lang="en-US" altLang="ko-KR" b="0" dirty="0"/>
              <a:t>(</a:t>
            </a:r>
            <a:r>
              <a:rPr lang="ko-KR" altLang="en-US" b="0" dirty="0"/>
              <a:t>일</a:t>
            </a:r>
            <a:r>
              <a:rPr lang="en-US" altLang="ko-KR" b="0" dirty="0"/>
              <a:t>))</a:t>
            </a:r>
            <a:r>
              <a:rPr lang="ko-KR" altLang="en-US" b="0" dirty="0"/>
              <a:t>와 해당 일자의 유동인구를 비교하여 시각화함으로 </a:t>
            </a:r>
            <a:r>
              <a:rPr lang="ko-KR" altLang="en-US" b="0" dirty="0" err="1"/>
              <a:t>신규확진자</a:t>
            </a:r>
            <a:r>
              <a:rPr lang="ko-KR" altLang="en-US" b="0" dirty="0"/>
              <a:t> 발생의 변동이 유동인구에 어떤 영향을 미치는지 확인해보았습니다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en-US" altLang="ko-KR" b="0" dirty="0"/>
              <a:t>(1</a:t>
            </a:r>
            <a:r>
              <a:rPr lang="ko-KR" altLang="en-US" b="0" dirty="0"/>
              <a:t>월과 </a:t>
            </a:r>
            <a:r>
              <a:rPr lang="en-US" altLang="ko-KR" b="0" dirty="0"/>
              <a:t>4</a:t>
            </a:r>
            <a:r>
              <a:rPr lang="ko-KR" altLang="en-US" b="0" dirty="0"/>
              <a:t>월의 이상치는 설날과 선거일로 인한 것으로 분석에서 제외함</a:t>
            </a:r>
            <a:r>
              <a:rPr lang="en-US" altLang="ko-KR" b="0" dirty="0" smtClean="0"/>
              <a:t>)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en-US" altLang="ko-KR" b="0" dirty="0"/>
              <a:t>2</a:t>
            </a:r>
            <a:r>
              <a:rPr lang="ko-KR" altLang="en-US" b="0" dirty="0"/>
              <a:t>월 </a:t>
            </a:r>
            <a:r>
              <a:rPr lang="en-US" altLang="ko-KR" b="0" dirty="0"/>
              <a:t>29</a:t>
            </a:r>
            <a:r>
              <a:rPr lang="ko-KR" altLang="en-US" b="0" dirty="0"/>
              <a:t>일 데이터에서 에서 볼 수 있듯이</a:t>
            </a:r>
            <a:r>
              <a:rPr lang="en-US" altLang="ko-KR" b="0" dirty="0"/>
              <a:t>, </a:t>
            </a:r>
            <a:r>
              <a:rPr lang="ko-KR" altLang="en-US" b="0" dirty="0"/>
              <a:t>국민들은 </a:t>
            </a:r>
            <a:r>
              <a:rPr lang="ko-KR" altLang="en-US" dirty="0" err="1">
                <a:solidFill>
                  <a:srgbClr val="FF0000"/>
                </a:solidFill>
              </a:rPr>
              <a:t>신규확진자</a:t>
            </a:r>
            <a:r>
              <a:rPr lang="ko-KR" altLang="en-US" dirty="0">
                <a:solidFill>
                  <a:srgbClr val="FF0000"/>
                </a:solidFill>
              </a:rPr>
              <a:t> 대규모 발생에 따른 공포 및 위기감을 느꼈을 때 실질적으로 이동을 강력히 제한하였습니다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ko-KR" altLang="en-US" b="0" dirty="0">
                <a:solidFill>
                  <a:srgbClr val="FF0000"/>
                </a:solidFill>
              </a:rPr>
              <a:t> </a:t>
            </a:r>
            <a:r>
              <a:rPr lang="ko-KR" altLang="en-US" b="0" dirty="0" smtClean="0"/>
              <a:t>그 </a:t>
            </a:r>
            <a:r>
              <a:rPr lang="ko-KR" altLang="en-US" b="0" dirty="0"/>
              <a:t>이후인 </a:t>
            </a:r>
            <a:r>
              <a:rPr lang="en-US" altLang="ko-KR" b="0" dirty="0"/>
              <a:t>3</a:t>
            </a:r>
            <a:r>
              <a:rPr lang="ko-KR" altLang="en-US" b="0" dirty="0"/>
              <a:t>월 </a:t>
            </a:r>
            <a:r>
              <a:rPr lang="en-US" altLang="ko-KR" b="0" dirty="0"/>
              <a:t>22</a:t>
            </a:r>
            <a:r>
              <a:rPr lang="ko-KR" altLang="en-US" b="0" dirty="0"/>
              <a:t>일부터 시행된 </a:t>
            </a:r>
            <a:r>
              <a:rPr lang="ko-KR" altLang="en-US" dirty="0">
                <a:solidFill>
                  <a:srgbClr val="FF0000"/>
                </a:solidFill>
              </a:rPr>
              <a:t>강력한 사회적 </a:t>
            </a:r>
            <a:r>
              <a:rPr lang="ko-KR" altLang="en-US" dirty="0" err="1">
                <a:solidFill>
                  <a:srgbClr val="FF0000"/>
                </a:solidFill>
              </a:rPr>
              <a:t>거리두기</a:t>
            </a:r>
            <a:r>
              <a:rPr lang="ko-KR" altLang="en-US" dirty="0">
                <a:solidFill>
                  <a:srgbClr val="FF0000"/>
                </a:solidFill>
              </a:rPr>
              <a:t> 정책으로 인하여 이러한 추세가 지속되었을 것으로</a:t>
            </a:r>
            <a:r>
              <a:rPr lang="ko-KR" altLang="en-US" b="0" dirty="0"/>
              <a:t> </a:t>
            </a:r>
            <a:r>
              <a:rPr lang="ko-KR" altLang="en-US" dirty="0">
                <a:solidFill>
                  <a:srgbClr val="FF0000"/>
                </a:solidFill>
              </a:rPr>
              <a:t>추측합니다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66749"/>
            <a:ext cx="5791200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2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6"/>
          <a:stretch/>
        </p:blipFill>
        <p:spPr bwMode="auto">
          <a:xfrm>
            <a:off x="457975" y="723187"/>
            <a:ext cx="3074164" cy="398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7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2-8. </a:t>
            </a:r>
            <a:r>
              <a:rPr lang="ko-KR" altLang="en-US" dirty="0"/>
              <a:t>재난경보 단계에 따른 유동인구 변화</a:t>
            </a:r>
          </a:p>
        </p:txBody>
      </p:sp>
      <p:cxnSp>
        <p:nvCxnSpPr>
          <p:cNvPr id="6" name="직선 화살표 연결선 5"/>
          <p:cNvCxnSpPr>
            <a:stCxn id="4" idx="5"/>
          </p:cNvCxnSpPr>
          <p:nvPr/>
        </p:nvCxnSpPr>
        <p:spPr>
          <a:xfrm>
            <a:off x="3579483" y="841041"/>
            <a:ext cx="306717" cy="12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3546005" y="2301765"/>
            <a:ext cx="340195" cy="26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3886200" y="2571750"/>
            <a:ext cx="2590800" cy="168794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86202" y="962506"/>
            <a:ext cx="2590798" cy="1447800"/>
            <a:chOff x="3885693" y="2177596"/>
            <a:chExt cx="2743201" cy="2483450"/>
          </a:xfrm>
        </p:grpSpPr>
        <p:sp>
          <p:nvSpPr>
            <p:cNvPr id="26" name="TextBox 25"/>
            <p:cNvSpPr txBox="1"/>
            <p:nvPr/>
          </p:nvSpPr>
          <p:spPr>
            <a:xfrm>
              <a:off x="3885694" y="2287404"/>
              <a:ext cx="2743200" cy="227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1. </a:t>
              </a:r>
              <a:r>
                <a:rPr lang="ko-KR" altLang="en-US" sz="1000" b="1" dirty="0" smtClean="0"/>
                <a:t>코로나관련 정책 데이터 </a:t>
              </a:r>
              <a:r>
                <a:rPr lang="ko-KR" altLang="en-US" sz="1000" dirty="0" smtClean="0"/>
                <a:t>가져오기</a:t>
              </a:r>
              <a:endParaRPr lang="en-US" altLang="ko-KR" sz="1000" dirty="0"/>
            </a:p>
            <a:p>
              <a:pPr marL="317500" indent="-228600">
                <a:buAutoNum type="arabicPeriod"/>
              </a:pPr>
              <a:endParaRPr lang="en-US" altLang="ko-KR" sz="1000" dirty="0" smtClean="0"/>
            </a:p>
            <a:p>
              <a:pPr marL="88900"/>
              <a:r>
                <a:rPr lang="ko-KR" altLang="en-US" sz="1000" dirty="0" smtClean="0"/>
                <a:t>코로나관련 정책 데이터인 </a:t>
              </a:r>
              <a:r>
                <a:rPr lang="en-US" altLang="ko-KR" sz="1000" dirty="0" smtClean="0"/>
                <a:t>Policy.csv </a:t>
              </a:r>
              <a:r>
                <a:rPr lang="ko-KR" altLang="en-US" sz="1000" dirty="0" smtClean="0"/>
                <a:t>가져오기</a:t>
              </a:r>
              <a:endParaRPr lang="en-US" altLang="ko-KR" sz="1000" dirty="0" smtClean="0"/>
            </a:p>
            <a:p>
              <a:pPr marL="88900"/>
              <a:endParaRPr lang="en-US" altLang="ko-KR" sz="1000" dirty="0"/>
            </a:p>
            <a:p>
              <a:pPr marL="88900"/>
              <a:r>
                <a:rPr lang="ko-KR" altLang="en-US" sz="1000" dirty="0" smtClean="0"/>
                <a:t>그 중 재난경보 단계에 해당하는</a:t>
              </a:r>
              <a:endParaRPr lang="en-US" altLang="ko-KR" sz="1000" dirty="0" smtClean="0"/>
            </a:p>
            <a:p>
              <a:pPr marL="88900"/>
              <a:r>
                <a:rPr lang="en-US" altLang="ko-KR" sz="1000" dirty="0" smtClean="0"/>
                <a:t>Infectious disease alert level</a:t>
              </a:r>
              <a:r>
                <a:rPr lang="ko-KR" altLang="en-US" sz="1000" dirty="0" smtClean="0"/>
                <a:t>에 대한 데이터 가져오기</a:t>
              </a:r>
              <a:endParaRPr lang="ko-KR" altLang="en-US" sz="1000" dirty="0"/>
            </a:p>
          </p:txBody>
        </p:sp>
        <p:sp>
          <p:nvSpPr>
            <p:cNvPr id="28" name="액자 27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/>
          <p:cNvSpPr/>
          <p:nvPr/>
        </p:nvSpPr>
        <p:spPr>
          <a:xfrm>
            <a:off x="450660" y="723187"/>
            <a:ext cx="3081479" cy="1391363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443728" y="2182813"/>
            <a:ext cx="3088411" cy="2522538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84361" y="653826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62400" y="3202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924298" y="2628474"/>
            <a:ext cx="2552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</a:t>
            </a:r>
            <a:r>
              <a:rPr lang="en-US" altLang="ko-KR" sz="1000" b="1" dirty="0"/>
              <a:t>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ko-KR" altLang="en-US" sz="1000" dirty="0" smtClean="0"/>
              <a:t>유동인구 데이터와</a:t>
            </a:r>
            <a:endParaRPr lang="en-US" altLang="ko-KR" sz="1000" dirty="0"/>
          </a:p>
          <a:p>
            <a:r>
              <a:rPr lang="ko-KR" altLang="en-US" sz="1000" dirty="0" smtClean="0"/>
              <a:t>비교기준인 전년도인 </a:t>
            </a:r>
            <a:r>
              <a:rPr lang="en-US" altLang="ko-KR" sz="1000" b="1" dirty="0"/>
              <a:t>2019</a:t>
            </a:r>
            <a:r>
              <a:rPr lang="ko-KR" altLang="en-US" sz="1000" b="1" dirty="0"/>
              <a:t>년도 </a:t>
            </a:r>
            <a:r>
              <a:rPr lang="ko-KR" altLang="en-US" sz="1000" b="1" dirty="0" err="1"/>
              <a:t>같은월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같은주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같은요일에</a:t>
            </a:r>
            <a:r>
              <a:rPr lang="ko-KR" altLang="en-US" sz="1000" b="1" dirty="0"/>
              <a:t> 해당하는 지하철 승객 수 데이터</a:t>
            </a:r>
            <a:r>
              <a:rPr lang="ko-KR" altLang="en-US" sz="1000" dirty="0"/>
              <a:t>를 </a:t>
            </a:r>
            <a:r>
              <a:rPr lang="ko-KR" altLang="en-US" sz="1000" dirty="0" smtClean="0"/>
              <a:t>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재난경보 수준에 따른 유동인구 변화양상을 보기 위하여  </a:t>
            </a:r>
            <a:r>
              <a:rPr lang="en-US" altLang="ko-KR" sz="1000" b="1" dirty="0" smtClean="0"/>
              <a:t>level_3, level_4</a:t>
            </a:r>
            <a:r>
              <a:rPr lang="ko-KR" altLang="en-US" sz="1000" b="1" dirty="0" smtClean="0"/>
              <a:t>에 해당하는 기간에 </a:t>
            </a:r>
            <a:r>
              <a:rPr lang="en-US" altLang="ko-KR" sz="1000" b="1" dirty="0" smtClean="0"/>
              <a:t>marker</a:t>
            </a:r>
            <a:r>
              <a:rPr lang="ko-KR" altLang="en-US" sz="1000" b="1" dirty="0" smtClean="0"/>
              <a:t>하기</a:t>
            </a:r>
            <a:endParaRPr lang="ko-KR" altLang="en-US" sz="1000" b="1" dirty="0"/>
          </a:p>
        </p:txBody>
      </p:sp>
      <p:sp>
        <p:nvSpPr>
          <p:cNvPr id="11" name="타원 10"/>
          <p:cNvSpPr/>
          <p:nvPr/>
        </p:nvSpPr>
        <p:spPr>
          <a:xfrm>
            <a:off x="3350883" y="211455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4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45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2-8. </a:t>
            </a:r>
            <a:r>
              <a:rPr lang="ko-KR" altLang="en-US" dirty="0"/>
              <a:t>재난경보 단계에 따른 유동인구 변화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489" y="3806647"/>
            <a:ext cx="6019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/>
              <a:t>비교 데이터</a:t>
            </a:r>
            <a:r>
              <a:rPr lang="en-US" altLang="ko-KR" b="0" dirty="0"/>
              <a:t>(</a:t>
            </a:r>
            <a:r>
              <a:rPr lang="ko-KR" altLang="en-US" b="0" dirty="0"/>
              <a:t>전 주</a:t>
            </a:r>
            <a:r>
              <a:rPr lang="en-US" altLang="ko-KR" b="0" dirty="0"/>
              <a:t>, </a:t>
            </a:r>
            <a:r>
              <a:rPr lang="ko-KR" altLang="en-US" b="0" dirty="0"/>
              <a:t>전 년</a:t>
            </a:r>
            <a:r>
              <a:rPr lang="en-US" altLang="ko-KR" b="0" dirty="0"/>
              <a:t>_</a:t>
            </a:r>
            <a:r>
              <a:rPr lang="ko-KR" altLang="en-US" b="0" dirty="0"/>
              <a:t>설명은 유동인구 추이 그래프에서</a:t>
            </a:r>
            <a:r>
              <a:rPr lang="en-US" altLang="ko-KR" b="0" dirty="0"/>
              <a:t>) </a:t>
            </a:r>
            <a:r>
              <a:rPr lang="ko-KR" altLang="en-US" b="0" dirty="0"/>
              <a:t>대비 유동인구가 </a:t>
            </a:r>
            <a:r>
              <a:rPr lang="ko-KR" altLang="en-US" dirty="0"/>
              <a:t>급락한 첫날인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일은</a:t>
            </a:r>
            <a:br>
              <a:rPr lang="ko-KR" altLang="en-US" dirty="0"/>
            </a:br>
            <a:r>
              <a:rPr lang="ko-KR" altLang="en-US" dirty="0"/>
              <a:t>정부가 위기 경보를 최고 단계인 심각</a:t>
            </a:r>
            <a:r>
              <a:rPr lang="en-US" altLang="ko-KR" dirty="0"/>
              <a:t>(red)</a:t>
            </a:r>
            <a:r>
              <a:rPr lang="ko-KR" altLang="en-US" dirty="0"/>
              <a:t>단계로 격상한 날</a:t>
            </a:r>
            <a:r>
              <a:rPr lang="ko-KR" altLang="en-US" b="0" dirty="0"/>
              <a:t>이었습니다</a:t>
            </a:r>
            <a:r>
              <a:rPr lang="en-US" altLang="ko-KR" b="0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>
                <a:solidFill>
                  <a:srgbClr val="FF0000"/>
                </a:solidFill>
              </a:rPr>
              <a:t>공포 </a:t>
            </a:r>
            <a:r>
              <a:rPr lang="ko-KR" altLang="en-US" dirty="0">
                <a:solidFill>
                  <a:srgbClr val="FF0000"/>
                </a:solidFill>
              </a:rPr>
              <a:t>및 위기감을 느꼈을 때 국민들이 즉각적으로 행동함</a:t>
            </a:r>
            <a:r>
              <a:rPr lang="ko-KR" altLang="en-US" b="0" dirty="0"/>
              <a:t>을 </a:t>
            </a:r>
            <a:r>
              <a:rPr lang="ko-KR" altLang="en-US" b="0" dirty="0" smtClean="0"/>
              <a:t>확인할 수 </a:t>
            </a:r>
            <a:r>
              <a:rPr lang="ko-KR" altLang="en-US" b="0" dirty="0"/>
              <a:t>있는 그래프 입니다</a:t>
            </a:r>
            <a:r>
              <a:rPr lang="en-US" altLang="ko-KR" b="0" dirty="0"/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5" y="666750"/>
            <a:ext cx="5551351" cy="30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1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6" y="723187"/>
            <a:ext cx="3070829" cy="398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4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2-9. </a:t>
            </a:r>
            <a:r>
              <a:rPr lang="ko-KR" altLang="en-US" dirty="0" err="1"/>
              <a:t>사회적거리두기</a:t>
            </a:r>
            <a:r>
              <a:rPr lang="ko-KR" altLang="en-US" dirty="0"/>
              <a:t> 단계에 따른 유동인구 변화</a:t>
            </a:r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612961" y="763494"/>
            <a:ext cx="273239" cy="19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3589551" y="2192097"/>
            <a:ext cx="334747" cy="37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3886200" y="2571750"/>
            <a:ext cx="2590800" cy="19050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86202" y="962506"/>
            <a:ext cx="2590798" cy="1447800"/>
            <a:chOff x="3885693" y="2177596"/>
            <a:chExt cx="2743201" cy="2483450"/>
          </a:xfrm>
        </p:grpSpPr>
        <p:sp>
          <p:nvSpPr>
            <p:cNvPr id="26" name="TextBox 25"/>
            <p:cNvSpPr txBox="1"/>
            <p:nvPr/>
          </p:nvSpPr>
          <p:spPr>
            <a:xfrm>
              <a:off x="3885694" y="2287404"/>
              <a:ext cx="2743200" cy="227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1. </a:t>
              </a:r>
              <a:r>
                <a:rPr lang="ko-KR" altLang="en-US" sz="1000" b="1" dirty="0" smtClean="0"/>
                <a:t>코로나관련 정책 데이터 </a:t>
              </a:r>
              <a:r>
                <a:rPr lang="ko-KR" altLang="en-US" sz="1000" dirty="0" smtClean="0"/>
                <a:t>가져오기</a:t>
              </a:r>
              <a:endParaRPr lang="en-US" altLang="ko-KR" sz="1000" dirty="0"/>
            </a:p>
            <a:p>
              <a:pPr marL="317500" indent="-228600">
                <a:buAutoNum type="arabicPeriod"/>
              </a:pPr>
              <a:endParaRPr lang="en-US" altLang="ko-KR" sz="1000" dirty="0" smtClean="0"/>
            </a:p>
            <a:p>
              <a:pPr marL="88900"/>
              <a:r>
                <a:rPr lang="ko-KR" altLang="en-US" sz="1000" dirty="0" smtClean="0"/>
                <a:t>코로나관련 정책 데이터인 </a:t>
              </a:r>
              <a:r>
                <a:rPr lang="en-US" altLang="ko-KR" sz="1000" dirty="0" smtClean="0"/>
                <a:t>Policy.csv </a:t>
              </a:r>
              <a:r>
                <a:rPr lang="ko-KR" altLang="en-US" sz="1000" dirty="0" smtClean="0"/>
                <a:t>가져오기</a:t>
              </a:r>
              <a:endParaRPr lang="en-US" altLang="ko-KR" sz="1000" dirty="0" smtClean="0"/>
            </a:p>
            <a:p>
              <a:pPr marL="88900"/>
              <a:endParaRPr lang="en-US" altLang="ko-KR" sz="1000" dirty="0"/>
            </a:p>
            <a:p>
              <a:pPr marL="88900"/>
              <a:r>
                <a:rPr lang="ko-KR" altLang="en-US" sz="1000" dirty="0" smtClean="0"/>
                <a:t>그 중 사회적 </a:t>
              </a:r>
              <a:r>
                <a:rPr lang="ko-KR" altLang="en-US" sz="1000" dirty="0" err="1" smtClean="0"/>
                <a:t>거리두기에</a:t>
              </a:r>
              <a:r>
                <a:rPr lang="ko-KR" altLang="en-US" sz="1000" dirty="0" smtClean="0"/>
                <a:t> 해당하는</a:t>
              </a:r>
              <a:endParaRPr lang="en-US" altLang="ko-KR" sz="1000" dirty="0" smtClean="0"/>
            </a:p>
            <a:p>
              <a:pPr marL="88900"/>
              <a:r>
                <a:rPr lang="en-US" altLang="ko-KR" sz="1000" dirty="0" smtClean="0"/>
                <a:t>Social Distancing Campaign</a:t>
              </a:r>
              <a:r>
                <a:rPr lang="ko-KR" altLang="en-US" sz="1000" dirty="0" smtClean="0"/>
                <a:t>에 대한 데이터 가져오기</a:t>
              </a:r>
              <a:endParaRPr lang="ko-KR" altLang="en-US" sz="1000" dirty="0"/>
            </a:p>
          </p:txBody>
        </p:sp>
        <p:sp>
          <p:nvSpPr>
            <p:cNvPr id="28" name="액자 27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/>
          <p:cNvSpPr/>
          <p:nvPr/>
        </p:nvSpPr>
        <p:spPr>
          <a:xfrm>
            <a:off x="450660" y="723187"/>
            <a:ext cx="3081479" cy="1238963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443728" y="2038350"/>
            <a:ext cx="3088411" cy="2667001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84361" y="653826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62400" y="3202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924298" y="2628474"/>
            <a:ext cx="25527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</a:t>
            </a:r>
            <a:r>
              <a:rPr lang="en-US" altLang="ko-KR" sz="1000" b="1" dirty="0"/>
              <a:t>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ko-KR" altLang="en-US" sz="1000" dirty="0" smtClean="0"/>
              <a:t>유동인구 데이터와</a:t>
            </a:r>
            <a:endParaRPr lang="en-US" altLang="ko-KR" sz="1000" dirty="0"/>
          </a:p>
          <a:p>
            <a:r>
              <a:rPr lang="ko-KR" altLang="en-US" sz="1000" dirty="0" smtClean="0"/>
              <a:t>비교기준인 전년도인 </a:t>
            </a:r>
            <a:r>
              <a:rPr lang="en-US" altLang="ko-KR" sz="1000" b="1" dirty="0"/>
              <a:t>2019</a:t>
            </a:r>
            <a:r>
              <a:rPr lang="ko-KR" altLang="en-US" sz="1000" b="1" dirty="0"/>
              <a:t>년도 </a:t>
            </a:r>
            <a:r>
              <a:rPr lang="ko-KR" altLang="en-US" sz="1000" b="1" dirty="0" err="1"/>
              <a:t>같은월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같은주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같은요일에</a:t>
            </a:r>
            <a:r>
              <a:rPr lang="ko-KR" altLang="en-US" sz="1000" b="1" dirty="0"/>
              <a:t> 해당하는 지하철 승객 수 데이터</a:t>
            </a:r>
            <a:r>
              <a:rPr lang="ko-KR" altLang="en-US" sz="1000" dirty="0"/>
              <a:t>를 </a:t>
            </a:r>
            <a:r>
              <a:rPr lang="ko-KR" altLang="en-US" sz="1000" dirty="0" smtClean="0"/>
              <a:t>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사회적 </a:t>
            </a:r>
            <a:r>
              <a:rPr lang="ko-KR" altLang="en-US" sz="1000" b="1" dirty="0" err="1" smtClean="0"/>
              <a:t>거리두기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캠페인에따른</a:t>
            </a:r>
            <a:r>
              <a:rPr lang="ko-KR" altLang="en-US" sz="1000" b="1" dirty="0" smtClean="0"/>
              <a:t> 유동인구 변화양상을 보기 위하여  </a:t>
            </a:r>
            <a:r>
              <a:rPr lang="ko-KR" altLang="en-US" sz="1000" dirty="0" smtClean="0"/>
              <a:t>순서대로 </a:t>
            </a:r>
            <a:r>
              <a:rPr lang="en-US" altLang="ko-KR" sz="1000" dirty="0" smtClean="0"/>
              <a:t>strong, strong, weak </a:t>
            </a:r>
            <a:r>
              <a:rPr lang="ko-KR" altLang="en-US" sz="1000" dirty="0" smtClean="0"/>
              <a:t>수준으로 사회적 </a:t>
            </a:r>
            <a:r>
              <a:rPr lang="ko-KR" altLang="en-US" sz="1000" dirty="0" err="1" smtClean="0"/>
              <a:t>거리두기</a:t>
            </a:r>
            <a:r>
              <a:rPr lang="ko-KR" altLang="en-US" sz="1000" dirty="0" smtClean="0"/>
              <a:t> 캠페인을 진행했던 기간에 </a:t>
            </a:r>
            <a:r>
              <a:rPr lang="en-US" altLang="ko-KR" sz="1000" dirty="0" smtClean="0"/>
              <a:t>marker</a:t>
            </a:r>
            <a:r>
              <a:rPr lang="ko-KR" altLang="en-US" sz="1000" dirty="0" smtClean="0"/>
              <a:t>하기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>
          <a:xfrm>
            <a:off x="3394429" y="20048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0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목적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1200150"/>
            <a:ext cx="609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연구 목적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400" b="1" i="1" dirty="0" smtClean="0"/>
              <a:t>코로나 사태를 </a:t>
            </a:r>
            <a:r>
              <a:rPr lang="en-US" altLang="ko-KR" sz="1400" b="1" i="1" dirty="0" smtClean="0"/>
              <a:t>[</a:t>
            </a:r>
            <a:r>
              <a:rPr lang="ko-KR" altLang="en-US" sz="1400" b="1" i="1" dirty="0" smtClean="0"/>
              <a:t>현황 </a:t>
            </a:r>
            <a:r>
              <a:rPr lang="en-US" altLang="ko-KR" sz="1400" b="1" i="1" dirty="0" smtClean="0"/>
              <a:t>– </a:t>
            </a:r>
            <a:r>
              <a:rPr lang="ko-KR" altLang="en-US" sz="1400" b="1" i="1" dirty="0" smtClean="0"/>
              <a:t>유동인구</a:t>
            </a:r>
            <a:r>
              <a:rPr lang="en-US" altLang="ko-KR" sz="1400" b="1" i="1" dirty="0"/>
              <a:t> </a:t>
            </a:r>
            <a:r>
              <a:rPr lang="en-US" altLang="ko-KR" sz="1400" b="1" i="1" dirty="0" smtClean="0"/>
              <a:t>– </a:t>
            </a:r>
            <a:r>
              <a:rPr lang="ko-KR" altLang="en-US" sz="1400" b="1" i="1" dirty="0" smtClean="0"/>
              <a:t>고령층</a:t>
            </a:r>
            <a:r>
              <a:rPr lang="en-US" altLang="ko-KR" sz="1400" b="1" i="1" dirty="0" smtClean="0"/>
              <a:t>] </a:t>
            </a:r>
            <a:r>
              <a:rPr lang="ko-KR" altLang="en-US" sz="1400" b="1" i="1" dirty="0" smtClean="0"/>
              <a:t>으로 나눠</a:t>
            </a:r>
            <a:r>
              <a:rPr lang="en-US" altLang="ko-KR" sz="1400" b="1" i="1" dirty="0" smtClean="0"/>
              <a:t>,</a:t>
            </a:r>
          </a:p>
          <a:p>
            <a:r>
              <a:rPr lang="en-US" altLang="ko-KR" sz="1400" b="1" i="1" dirty="0"/>
              <a:t> </a:t>
            </a:r>
            <a:r>
              <a:rPr lang="en-US" altLang="ko-KR" sz="1400" b="1" i="1" dirty="0" smtClean="0"/>
              <a:t>  </a:t>
            </a:r>
            <a:r>
              <a:rPr lang="ko-KR" altLang="en-US" sz="1400" b="1" i="1" dirty="0" smtClean="0"/>
              <a:t> 코로나 사태에 대한 이해 및 </a:t>
            </a:r>
            <a:r>
              <a:rPr lang="ko-KR" altLang="en-US" sz="1400" b="1" i="1" dirty="0" err="1" smtClean="0"/>
              <a:t>인사이트</a:t>
            </a:r>
            <a:r>
              <a:rPr lang="ko-KR" altLang="en-US" sz="1400" b="1" i="1" dirty="0" smtClean="0"/>
              <a:t> 도출</a:t>
            </a:r>
            <a:endParaRPr lang="en-US" altLang="ko-KR" sz="1400" b="1" i="1" dirty="0" smtClean="0"/>
          </a:p>
          <a:p>
            <a:endParaRPr lang="en-US" altLang="ko-KR" sz="1400" b="1" dirty="0" smtClean="0"/>
          </a:p>
          <a:p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현황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chemeClr val="tx2"/>
                </a:solidFill>
              </a:rPr>
              <a:t>: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코로나 </a:t>
            </a:r>
            <a:r>
              <a:rPr lang="ko-KR" altLang="en-US" sz="1200" dirty="0"/>
              <a:t>사태 현황을 시각화하여 시간이 </a:t>
            </a:r>
            <a:r>
              <a:rPr lang="ko-KR" altLang="en-US" sz="1200" dirty="0" smtClean="0"/>
              <a:t>흐름에 따라 </a:t>
            </a:r>
            <a:r>
              <a:rPr lang="ko-KR" altLang="en-US" sz="1200" dirty="0"/>
              <a:t>변화 양상을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    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유동인구</a:t>
            </a:r>
            <a:r>
              <a:rPr lang="ko-KR" altLang="en-US" sz="1200" dirty="0" smtClean="0">
                <a:solidFill>
                  <a:schemeClr val="tx2"/>
                </a:solidFill>
              </a:rPr>
              <a:t> </a:t>
            </a:r>
            <a:r>
              <a:rPr lang="en-US" altLang="ko-KR" sz="1200" dirty="0" smtClean="0">
                <a:solidFill>
                  <a:schemeClr val="tx2"/>
                </a:solidFill>
              </a:rPr>
              <a:t>: </a:t>
            </a:r>
            <a:r>
              <a:rPr lang="ko-KR" altLang="en-US" sz="1200" dirty="0" smtClean="0"/>
              <a:t>코로나의 </a:t>
            </a:r>
            <a:r>
              <a:rPr lang="ko-KR" altLang="en-US" sz="1200" dirty="0" err="1"/>
              <a:t>전파율을</a:t>
            </a:r>
            <a:r>
              <a:rPr lang="ko-KR" altLang="en-US" sz="1200" dirty="0"/>
              <a:t> 낮추기 위한 유동인구 제어의 </a:t>
            </a:r>
            <a:r>
              <a:rPr lang="ko-KR" altLang="en-US" sz="1200" dirty="0" smtClean="0"/>
              <a:t>필요성 분석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고령층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chemeClr val="tx2"/>
                </a:solidFill>
              </a:rPr>
              <a:t>: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고령층에 </a:t>
            </a:r>
            <a:r>
              <a:rPr lang="ko-KR" altLang="en-US" sz="1200" dirty="0"/>
              <a:t>대한 보호의 </a:t>
            </a:r>
            <a:r>
              <a:rPr lang="ko-KR" altLang="en-US" sz="1200" dirty="0" smtClean="0"/>
              <a:t>필요성 분석</a:t>
            </a:r>
            <a:r>
              <a:rPr lang="ko-KR" altLang="en-US" sz="200" dirty="0" smtClean="0"/>
              <a:t> </a:t>
            </a:r>
            <a:endParaRPr lang="en-US" altLang="ko-KR" sz="300" dirty="0" smtClean="0"/>
          </a:p>
        </p:txBody>
      </p:sp>
      <p:sp>
        <p:nvSpPr>
          <p:cNvPr id="23" name="액자 22"/>
          <p:cNvSpPr/>
          <p:nvPr/>
        </p:nvSpPr>
        <p:spPr>
          <a:xfrm>
            <a:off x="762000" y="2647950"/>
            <a:ext cx="5334000" cy="110674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2-9. </a:t>
            </a:r>
            <a:r>
              <a:rPr lang="ko-KR" altLang="en-US" dirty="0" smtClean="0"/>
              <a:t>사회적 </a:t>
            </a:r>
            <a:r>
              <a:rPr lang="ko-KR" altLang="en-US" dirty="0" err="1" smtClean="0"/>
              <a:t>거리두기</a:t>
            </a:r>
            <a:r>
              <a:rPr lang="ko-KR" altLang="en-US" dirty="0" smtClean="0"/>
              <a:t> </a:t>
            </a:r>
            <a:r>
              <a:rPr lang="ko-KR" altLang="en-US" dirty="0"/>
              <a:t>단계에 따른 유동인구 변화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83" y="3822063"/>
            <a:ext cx="5980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/>
              <a:t>갑작스런 </a:t>
            </a:r>
            <a:r>
              <a:rPr lang="ko-KR" altLang="en-US" b="0" dirty="0" err="1"/>
              <a:t>신규확진자</a:t>
            </a:r>
            <a:r>
              <a:rPr lang="ko-KR" altLang="en-US" b="0" dirty="0"/>
              <a:t> 증가로 인하여 </a:t>
            </a:r>
            <a:r>
              <a:rPr lang="ko-KR" altLang="en-US" dirty="0"/>
              <a:t>급감했던 유동인구</a:t>
            </a:r>
            <a:r>
              <a:rPr lang="ko-KR" altLang="en-US" b="0" dirty="0"/>
              <a:t>가 </a:t>
            </a:r>
            <a:r>
              <a:rPr lang="ko-KR" altLang="en-US" b="0" dirty="0" err="1"/>
              <a:t>신규확진자</a:t>
            </a:r>
            <a:r>
              <a:rPr lang="ko-KR" altLang="en-US" b="0" dirty="0"/>
              <a:t> 감소와 코로나사태 둔화에도 </a:t>
            </a:r>
            <a:r>
              <a:rPr lang="ko-KR" altLang="en-US" dirty="0"/>
              <a:t>유지되는 양상</a:t>
            </a:r>
            <a:r>
              <a:rPr lang="ko-KR" altLang="en-US" b="0" dirty="0"/>
              <a:t>을 보이고 있습니다</a:t>
            </a:r>
            <a:r>
              <a:rPr lang="en-US" altLang="ko-KR" b="0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0" dirty="0"/>
              <a:t>이는 </a:t>
            </a:r>
            <a:r>
              <a:rPr lang="ko-KR" altLang="en-US" b="0" dirty="0" err="1"/>
              <a:t>사회적거리두기</a:t>
            </a:r>
            <a:r>
              <a:rPr lang="ko-KR" altLang="en-US" b="0" dirty="0"/>
              <a:t> 캠페인을 통하여 급감한 유동인구 추이를 지속시킬 수 있었을 것이라 예측됩니다</a:t>
            </a:r>
            <a:r>
              <a:rPr lang="en-US" altLang="ko-KR" b="0" dirty="0"/>
              <a:t>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3" y="819150"/>
            <a:ext cx="5715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6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0" y="729204"/>
            <a:ext cx="3081479" cy="397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4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2-10. </a:t>
            </a:r>
            <a:r>
              <a:rPr lang="ko-KR" altLang="en-US" dirty="0"/>
              <a:t>개학연기에 따른 유동인구 변화</a:t>
            </a:r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612961" y="763494"/>
            <a:ext cx="273239" cy="19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3589551" y="2192097"/>
            <a:ext cx="334747" cy="37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3886200" y="2571750"/>
            <a:ext cx="2590800" cy="175153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86202" y="962507"/>
            <a:ext cx="2590798" cy="1380644"/>
            <a:chOff x="3885693" y="2177596"/>
            <a:chExt cx="2743201" cy="2483450"/>
          </a:xfrm>
        </p:grpSpPr>
        <p:sp>
          <p:nvSpPr>
            <p:cNvPr id="26" name="TextBox 25"/>
            <p:cNvSpPr txBox="1"/>
            <p:nvPr/>
          </p:nvSpPr>
          <p:spPr>
            <a:xfrm>
              <a:off x="3885694" y="2287404"/>
              <a:ext cx="2743200" cy="2006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1. </a:t>
              </a:r>
              <a:r>
                <a:rPr lang="ko-KR" altLang="en-US" sz="1000" b="1" dirty="0" smtClean="0"/>
                <a:t>코로나관련 정책 데이터 </a:t>
              </a:r>
              <a:r>
                <a:rPr lang="ko-KR" altLang="en-US" sz="1000" dirty="0" smtClean="0"/>
                <a:t>가져오기</a:t>
              </a:r>
              <a:endParaRPr lang="en-US" altLang="ko-KR" sz="1000" dirty="0"/>
            </a:p>
            <a:p>
              <a:pPr marL="317500" indent="-228600">
                <a:buAutoNum type="arabicPeriod"/>
              </a:pPr>
              <a:endParaRPr lang="en-US" altLang="ko-KR" sz="1000" dirty="0" smtClean="0"/>
            </a:p>
            <a:p>
              <a:pPr marL="88900"/>
              <a:r>
                <a:rPr lang="ko-KR" altLang="en-US" sz="1000" dirty="0" smtClean="0"/>
                <a:t>코로나관련 정책 데이터인 </a:t>
              </a:r>
              <a:r>
                <a:rPr lang="en-US" altLang="ko-KR" sz="1000" dirty="0" smtClean="0"/>
                <a:t>Policy.csv </a:t>
              </a:r>
              <a:r>
                <a:rPr lang="ko-KR" altLang="en-US" sz="1000" dirty="0" smtClean="0"/>
                <a:t>가져오기</a:t>
              </a:r>
              <a:endParaRPr lang="en-US" altLang="ko-KR" sz="1000" dirty="0" smtClean="0"/>
            </a:p>
            <a:p>
              <a:pPr marL="88900"/>
              <a:endParaRPr lang="en-US" altLang="ko-KR" sz="1000" dirty="0"/>
            </a:p>
            <a:p>
              <a:pPr marL="88900"/>
              <a:r>
                <a:rPr lang="ko-KR" altLang="en-US" sz="1000" dirty="0" smtClean="0"/>
                <a:t>그 중 개학연기에 해당하는</a:t>
              </a:r>
              <a:endParaRPr lang="en-US" altLang="ko-KR" sz="1000" dirty="0" smtClean="0"/>
            </a:p>
            <a:p>
              <a:pPr marL="88900"/>
              <a:r>
                <a:rPr lang="en-US" altLang="ko-KR" sz="1000" dirty="0" smtClean="0"/>
                <a:t>School Opening Delay</a:t>
              </a:r>
              <a:r>
                <a:rPr lang="ko-KR" altLang="en-US" sz="1000" dirty="0" smtClean="0"/>
                <a:t> 데이터 가져오기</a:t>
              </a:r>
              <a:endParaRPr lang="ko-KR" altLang="en-US" sz="1000" dirty="0"/>
            </a:p>
          </p:txBody>
        </p:sp>
        <p:sp>
          <p:nvSpPr>
            <p:cNvPr id="28" name="액자 27"/>
            <p:cNvSpPr/>
            <p:nvPr/>
          </p:nvSpPr>
          <p:spPr>
            <a:xfrm>
              <a:off x="3885693" y="2177596"/>
              <a:ext cx="2743200" cy="248345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/>
          <p:cNvSpPr/>
          <p:nvPr/>
        </p:nvSpPr>
        <p:spPr>
          <a:xfrm>
            <a:off x="450660" y="723187"/>
            <a:ext cx="3081479" cy="1391363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443728" y="2224218"/>
            <a:ext cx="3088411" cy="2481133"/>
          </a:xfrm>
          <a:prstGeom prst="frame">
            <a:avLst>
              <a:gd name="adj1" fmla="val 0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84361" y="653826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62400" y="3202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924298" y="2628474"/>
            <a:ext cx="2552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</a:t>
            </a:r>
            <a:r>
              <a:rPr lang="en-US" altLang="ko-KR" sz="1000" b="1" dirty="0"/>
              <a:t>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ko-KR" altLang="en-US" sz="1000" dirty="0" smtClean="0"/>
              <a:t>유동인구 데이터와</a:t>
            </a:r>
            <a:endParaRPr lang="en-US" altLang="ko-KR" sz="1000" dirty="0"/>
          </a:p>
          <a:p>
            <a:r>
              <a:rPr lang="ko-KR" altLang="en-US" sz="1000" dirty="0" smtClean="0"/>
              <a:t>비교기준인 전년도인 </a:t>
            </a:r>
            <a:r>
              <a:rPr lang="en-US" altLang="ko-KR" sz="1000" b="1" dirty="0"/>
              <a:t>2019</a:t>
            </a:r>
            <a:r>
              <a:rPr lang="ko-KR" altLang="en-US" sz="1000" b="1" dirty="0"/>
              <a:t>년도 </a:t>
            </a:r>
            <a:r>
              <a:rPr lang="ko-KR" altLang="en-US" sz="1000" b="1" dirty="0" err="1"/>
              <a:t>같은월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같은주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같은요일에</a:t>
            </a:r>
            <a:r>
              <a:rPr lang="ko-KR" altLang="en-US" sz="1000" b="1" dirty="0"/>
              <a:t> 해당하는 지하철 승객 수 데이터</a:t>
            </a:r>
            <a:r>
              <a:rPr lang="ko-KR" altLang="en-US" sz="1000" dirty="0"/>
              <a:t>를 </a:t>
            </a:r>
            <a:r>
              <a:rPr lang="ko-KR" altLang="en-US" sz="1000" dirty="0" smtClean="0"/>
              <a:t>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ko-KR" altLang="en-US" sz="1000" b="1" dirty="0" smtClean="0"/>
              <a:t>교육부의 개학연기에 따른 유동인구 변화양상을 보기 위하여  개학연기를</a:t>
            </a:r>
            <a:r>
              <a:rPr lang="ko-KR" altLang="en-US" sz="1000" dirty="0" smtClean="0"/>
              <a:t> 기간에 </a:t>
            </a:r>
            <a:r>
              <a:rPr lang="en-US" altLang="ko-KR" sz="1000" dirty="0" smtClean="0"/>
              <a:t>marker</a:t>
            </a:r>
            <a:r>
              <a:rPr lang="ko-KR" altLang="en-US" sz="1000" dirty="0" smtClean="0"/>
              <a:t>하기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>
          <a:xfrm>
            <a:off x="3394429" y="20048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2-10. </a:t>
            </a:r>
            <a:r>
              <a:rPr lang="ko-KR" altLang="en-US" dirty="0"/>
              <a:t>개학연기에 따른 유동인구 변화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83" y="3822063"/>
            <a:ext cx="5980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/>
              <a:t>위 그래프를 통하여 학교 개학연기에 해당하는 기간에 유동인구가 감소된 상태로 안정적으로 지속되고 있는 상황을 볼 수 있으며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0" dirty="0"/>
              <a:t>이를 통하여</a:t>
            </a:r>
            <a:r>
              <a:rPr lang="en-US" altLang="ko-KR" b="0" dirty="0"/>
              <a:t>, </a:t>
            </a:r>
            <a:r>
              <a:rPr lang="ko-KR" altLang="en-US" dirty="0"/>
              <a:t>학교의 개학 연기가 유동인구 제어에 효과적이었음</a:t>
            </a:r>
            <a:r>
              <a:rPr lang="ko-KR" altLang="en-US" b="0" dirty="0"/>
              <a:t>을 시사하고 있습니다</a:t>
            </a:r>
            <a:r>
              <a:rPr lang="en-US" altLang="ko-KR" b="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61617"/>
            <a:ext cx="57721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3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8" y="181432"/>
            <a:ext cx="111191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Malgun Gothic"/>
                <a:cs typeface="Malgun Gothic"/>
              </a:rPr>
              <a:t>Chapter 3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1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noFill/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2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solidFill>
            <a:schemeClr val="accent1"/>
          </a:solidFill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Comic Sans MS"/>
                <a:cs typeface="Comic Sans MS"/>
              </a:rPr>
              <a:t>3</a:t>
            </a:r>
            <a:endParaRPr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893060" y="95690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74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0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4" y="2940108"/>
            <a:ext cx="25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sz="2400" u="sng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4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3608667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2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8" y="658530"/>
            <a:ext cx="3242031" cy="3970618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연령대별 코로나 현황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ko-KR" altLang="en-US" sz="11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1729" y="629668"/>
            <a:ext cx="2200114" cy="2290558"/>
          </a:xfrm>
          <a:prstGeom prst="frame">
            <a:avLst>
              <a:gd name="adj1" fmla="val 1029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557543" y="58737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6"/>
          </p:cNvCxnSpPr>
          <p:nvPr/>
        </p:nvCxnSpPr>
        <p:spPr>
          <a:xfrm>
            <a:off x="3855335" y="3000015"/>
            <a:ext cx="1267679" cy="5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5"/>
          </p:cNvCxnSpPr>
          <p:nvPr/>
        </p:nvCxnSpPr>
        <p:spPr>
          <a:xfrm>
            <a:off x="2752665" y="774589"/>
            <a:ext cx="981134" cy="53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09998" y="658530"/>
            <a:ext cx="2760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‘PatientInfo.csv’, ‘TimeAge.csv’</a:t>
            </a:r>
            <a:r>
              <a:rPr lang="ko-KR" altLang="en-US" sz="1000" dirty="0" smtClean="0"/>
              <a:t>파일을 통해</a:t>
            </a:r>
            <a:endParaRPr lang="en-US" altLang="ko-KR" sz="1000" dirty="0" smtClean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환자 정보와 시간대별 연령 및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dirty="0" smtClean="0"/>
              <a:t>데이터 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‘TimeAge.csv’</a:t>
            </a:r>
            <a:r>
              <a:rPr lang="ko-KR" altLang="en-US" sz="1000" dirty="0" smtClean="0"/>
              <a:t>파일의 데이터가 누적 데이터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이므로</a:t>
            </a:r>
            <a:r>
              <a:rPr lang="ko-KR" altLang="en-US" sz="1000" b="1" dirty="0" smtClean="0"/>
              <a:t> 가장 마지막 날짜 데이터만 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각 연령대와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수를 </a:t>
            </a:r>
            <a:r>
              <a:rPr lang="en-US" altLang="ko-KR" sz="1000" b="1" dirty="0" smtClean="0"/>
              <a:t>list</a:t>
            </a:r>
            <a:r>
              <a:rPr lang="ko-KR" altLang="en-US" sz="1000" b="1" dirty="0" smtClean="0"/>
              <a:t>객체에 할당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r>
              <a:rPr lang="ko-KR" altLang="en-US" sz="1000" dirty="0" smtClean="0"/>
              <a:t>연령대별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수와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수 비율을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</a:t>
            </a:r>
            <a:r>
              <a:rPr lang="ko-KR" altLang="en-US" sz="1000" dirty="0" smtClean="0"/>
              <a:t>구하기 위해 </a:t>
            </a:r>
            <a:r>
              <a:rPr lang="en-US" altLang="ko-KR" sz="1000" b="1" dirty="0" smtClean="0"/>
              <a:t>for</a:t>
            </a:r>
            <a:r>
              <a:rPr lang="ko-KR" altLang="en-US" sz="1000" b="1" dirty="0" smtClean="0"/>
              <a:t>문을 통해 비율 계산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809998" y="663551"/>
            <a:ext cx="2715387" cy="17557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71728" y="2984545"/>
            <a:ext cx="3262071" cy="1644604"/>
          </a:xfrm>
          <a:prstGeom prst="frame">
            <a:avLst>
              <a:gd name="adj1" fmla="val 134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26735" y="289034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30357" y="3109683"/>
            <a:ext cx="2708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활용한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‘bar’</a:t>
            </a:r>
            <a:r>
              <a:rPr lang="ko-KR" altLang="en-US" sz="1000" b="1" dirty="0" smtClean="0"/>
              <a:t>그래프와 </a:t>
            </a:r>
            <a:r>
              <a:rPr lang="en-US" altLang="ko-KR" sz="1000" b="1" dirty="0" smtClean="0"/>
              <a:t>‘line’</a:t>
            </a:r>
            <a:r>
              <a:rPr lang="ko-KR" altLang="en-US" sz="1000" b="1" dirty="0" smtClean="0"/>
              <a:t>그래프를 생성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‘bar’</a:t>
            </a:r>
            <a:r>
              <a:rPr lang="ko-KR" altLang="en-US" sz="1000" b="1" dirty="0" smtClean="0"/>
              <a:t>그래프엔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수를 표시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‘line’</a:t>
            </a:r>
            <a:r>
              <a:rPr lang="ko-KR" altLang="en-US" sz="1000" b="1" dirty="0" smtClean="0"/>
              <a:t>그래프엔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비율을 표시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‘overlap’</a:t>
            </a:r>
            <a:r>
              <a:rPr lang="ko-KR" altLang="en-US" sz="1000" b="1" dirty="0" smtClean="0"/>
              <a:t>을 이용하여 두 그래프를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동시에 표시</a:t>
            </a:r>
            <a:r>
              <a:rPr lang="en-US" altLang="ko-KR" sz="1000" b="1" dirty="0" smtClean="0"/>
              <a:t> </a:t>
            </a:r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850502" y="3107502"/>
            <a:ext cx="2683173" cy="150906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7" y="658530"/>
            <a:ext cx="3262071" cy="397061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연령대별 코로나 현황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사망자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1729" y="629668"/>
            <a:ext cx="2200114" cy="2290558"/>
          </a:xfrm>
          <a:prstGeom prst="frame">
            <a:avLst>
              <a:gd name="adj1" fmla="val 1029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557543" y="58737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6"/>
          </p:cNvCxnSpPr>
          <p:nvPr/>
        </p:nvCxnSpPr>
        <p:spPr>
          <a:xfrm>
            <a:off x="3855335" y="3000015"/>
            <a:ext cx="1267679" cy="5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5"/>
          </p:cNvCxnSpPr>
          <p:nvPr/>
        </p:nvCxnSpPr>
        <p:spPr>
          <a:xfrm>
            <a:off x="2752665" y="774589"/>
            <a:ext cx="981134" cy="53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09998" y="658530"/>
            <a:ext cx="2760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‘PatientInfo.csv’, ‘TimeAge.csv’</a:t>
            </a:r>
            <a:r>
              <a:rPr lang="ko-KR" altLang="en-US" sz="1000" dirty="0" smtClean="0"/>
              <a:t>파일을 통해</a:t>
            </a:r>
            <a:endParaRPr lang="en-US" altLang="ko-KR" sz="1000" dirty="0" smtClean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환자 정보와 시간대별 연령 및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dirty="0" smtClean="0"/>
              <a:t>데이터 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‘TimeAge.csv’</a:t>
            </a:r>
            <a:r>
              <a:rPr lang="ko-KR" altLang="en-US" sz="1000" dirty="0" smtClean="0"/>
              <a:t>파일의 데이터가 누적 데이터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이므로</a:t>
            </a:r>
            <a:r>
              <a:rPr lang="ko-KR" altLang="en-US" sz="1000" b="1" dirty="0" smtClean="0"/>
              <a:t> 가장 마지막 날짜 데이터만 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각 연령대와 사망자 수를 </a:t>
            </a:r>
            <a:r>
              <a:rPr lang="en-US" altLang="ko-KR" sz="1000" b="1" dirty="0" smtClean="0"/>
              <a:t>list</a:t>
            </a:r>
            <a:r>
              <a:rPr lang="ko-KR" altLang="en-US" sz="1000" b="1" dirty="0" smtClean="0"/>
              <a:t>객체에 할당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r>
              <a:rPr lang="ko-KR" altLang="en-US" sz="1000" dirty="0" smtClean="0"/>
              <a:t>연령대별 사망자 수와 사망자 수 비율을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</a:t>
            </a:r>
            <a:r>
              <a:rPr lang="ko-KR" altLang="en-US" sz="1000" dirty="0" smtClean="0"/>
              <a:t>구하기 위해 </a:t>
            </a:r>
            <a:r>
              <a:rPr lang="en-US" altLang="ko-KR" sz="1000" b="1" dirty="0" smtClean="0"/>
              <a:t>for</a:t>
            </a:r>
            <a:r>
              <a:rPr lang="ko-KR" altLang="en-US" sz="1000" b="1" dirty="0" smtClean="0"/>
              <a:t>문을 통해 비율 계산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809998" y="663551"/>
            <a:ext cx="2715387" cy="17557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71728" y="2984545"/>
            <a:ext cx="3262071" cy="1644604"/>
          </a:xfrm>
          <a:prstGeom prst="frame">
            <a:avLst>
              <a:gd name="adj1" fmla="val 134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26735" y="289034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30357" y="3109683"/>
            <a:ext cx="2708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활용한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‘bar’</a:t>
            </a:r>
            <a:r>
              <a:rPr lang="ko-KR" altLang="en-US" sz="1000" b="1" dirty="0" smtClean="0"/>
              <a:t>그래프와 </a:t>
            </a:r>
            <a:r>
              <a:rPr lang="en-US" altLang="ko-KR" sz="1000" b="1" dirty="0" smtClean="0"/>
              <a:t>‘line’</a:t>
            </a:r>
            <a:r>
              <a:rPr lang="ko-KR" altLang="en-US" sz="1000" b="1" dirty="0" smtClean="0"/>
              <a:t>그래프를 생성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‘bar’</a:t>
            </a:r>
            <a:r>
              <a:rPr lang="ko-KR" altLang="en-US" sz="1000" b="1" dirty="0" smtClean="0"/>
              <a:t>그래프엔 사망자 수를 표시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‘line’</a:t>
            </a:r>
            <a:r>
              <a:rPr lang="ko-KR" altLang="en-US" sz="1000" b="1" dirty="0" smtClean="0"/>
              <a:t>그래프엔 사망자 비율을 표시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‘overlap’</a:t>
            </a:r>
            <a:r>
              <a:rPr lang="ko-KR" altLang="en-US" sz="1000" b="1" dirty="0" smtClean="0"/>
              <a:t>을 이용하여 두 그래프를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동시에 표시</a:t>
            </a:r>
            <a:r>
              <a:rPr lang="en-US" altLang="ko-KR" sz="1000" b="1" dirty="0" smtClean="0"/>
              <a:t> </a:t>
            </a:r>
            <a:endParaRPr lang="en-US" altLang="ko-KR" sz="1000" b="1" dirty="0"/>
          </a:p>
          <a:p>
            <a:r>
              <a:rPr lang="en-US" altLang="ko-KR" sz="1000" b="1" dirty="0" smtClean="0"/>
              <a:t>       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855335" y="3107502"/>
            <a:ext cx="2683173" cy="150906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연령대별 코로나 현황</a:t>
            </a:r>
            <a:r>
              <a:rPr lang="ko-KR" altLang="en-US" sz="1100" dirty="0"/>
              <a:t> </a:t>
            </a:r>
            <a:r>
              <a:rPr lang="en-US" altLang="ko-KR" sz="1100" dirty="0"/>
              <a:t>( </a:t>
            </a:r>
            <a:r>
              <a:rPr lang="ko-KR" altLang="en-US" sz="1100" dirty="0" err="1" smtClean="0"/>
              <a:t>확진자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사망자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683" y="3673596"/>
            <a:ext cx="5980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err="1" smtClean="0"/>
              <a:t>알려진바와</a:t>
            </a:r>
            <a:r>
              <a:rPr lang="ko-KR" altLang="en-US" b="0" dirty="0" smtClean="0"/>
              <a:t> 같이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젊은 청년층보다 고령층의 바이러스 치사율이 높음을 확인할 수 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이와 함께</a:t>
            </a:r>
            <a:r>
              <a:rPr lang="en-US" altLang="ko-KR" b="0" dirty="0" smtClean="0"/>
              <a:t>, </a:t>
            </a:r>
            <a:r>
              <a:rPr lang="ko-KR" altLang="en-US" dirty="0" smtClean="0"/>
              <a:t>주목할 점은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치사율은 낮지만 </a:t>
            </a:r>
            <a:r>
              <a:rPr lang="ko-KR" altLang="en-US" dirty="0" err="1" smtClean="0"/>
              <a:t>확진자</a:t>
            </a:r>
            <a:r>
              <a:rPr lang="ko-KR" altLang="en-US" dirty="0" smtClean="0"/>
              <a:t> 수가 다른 연령대보다 약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많다는 것입니다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이는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 사람들이 사회적 </a:t>
            </a:r>
            <a:r>
              <a:rPr lang="ko-KR" altLang="en-US" dirty="0" err="1" smtClean="0"/>
              <a:t>거리두기를</a:t>
            </a:r>
            <a:r>
              <a:rPr lang="ko-KR" altLang="en-US" dirty="0" smtClean="0"/>
              <a:t> 다른 연령대에 비해 잘 지키지 않는다는 가능성</a:t>
            </a:r>
            <a:r>
              <a:rPr lang="ko-KR" altLang="en-US" b="0" dirty="0" smtClean="0"/>
              <a:t>을 시사합니다</a:t>
            </a:r>
            <a:r>
              <a:rPr lang="en-US" altLang="ko-KR" b="0" dirty="0" smtClean="0"/>
              <a:t>.</a:t>
            </a:r>
          </a:p>
          <a:p>
            <a:pPr marL="0" indent="0"/>
            <a:r>
              <a:rPr lang="en-US" altLang="ko-KR" b="0" dirty="0" smtClean="0"/>
              <a:t>20</a:t>
            </a:r>
            <a:r>
              <a:rPr lang="ko-KR" altLang="en-US" b="0" dirty="0" smtClean="0"/>
              <a:t>대의 경우 코로나 바이러스에 </a:t>
            </a:r>
            <a:r>
              <a:rPr lang="ko-KR" altLang="en-US" b="0" dirty="0" err="1" smtClean="0"/>
              <a:t>감염되도</a:t>
            </a:r>
            <a:r>
              <a:rPr lang="ko-KR" altLang="en-US" b="0" dirty="0" smtClean="0"/>
              <a:t> 치명적이지 않을 수도 있지만</a:t>
            </a:r>
            <a:r>
              <a:rPr lang="en-US" altLang="ko-KR" b="0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고령층의 경우 생명과 </a:t>
            </a:r>
            <a:r>
              <a:rPr lang="ko-KR" altLang="en-US" dirty="0" err="1" smtClean="0">
                <a:solidFill>
                  <a:srgbClr val="FF0000"/>
                </a:solidFill>
              </a:rPr>
              <a:t>직결될만큼</a:t>
            </a:r>
            <a:r>
              <a:rPr lang="ko-KR" altLang="en-US" dirty="0" smtClean="0">
                <a:solidFill>
                  <a:srgbClr val="FF0000"/>
                </a:solidFill>
              </a:rPr>
              <a:t> 위험하므로 바이러스 전파 위험에 대한 책임이 </a:t>
            </a:r>
            <a:r>
              <a:rPr lang="ko-KR" altLang="en-US" dirty="0" err="1" smtClean="0">
                <a:solidFill>
                  <a:srgbClr val="FF0000"/>
                </a:solidFill>
              </a:rPr>
              <a:t>필요해보입니다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61" y="666750"/>
            <a:ext cx="3088039" cy="304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66750"/>
            <a:ext cx="32004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58531"/>
            <a:ext cx="3258624" cy="404681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3-1.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연령대별 코로나 현황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전파 횟수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_1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47836" y="646985"/>
            <a:ext cx="3285963" cy="998466"/>
          </a:xfrm>
          <a:prstGeom prst="frame">
            <a:avLst>
              <a:gd name="adj1" fmla="val 3063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610094" y="59283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5"/>
          </p:cNvCxnSpPr>
          <p:nvPr/>
        </p:nvCxnSpPr>
        <p:spPr>
          <a:xfrm>
            <a:off x="3805216" y="1805993"/>
            <a:ext cx="60365" cy="102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801562" y="783248"/>
            <a:ext cx="64472" cy="57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5946" y="646985"/>
            <a:ext cx="27081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‘PatientInfo.csv’ </a:t>
            </a:r>
            <a:r>
              <a:rPr lang="ko-KR" altLang="en-US" sz="1000" b="1" dirty="0" smtClean="0"/>
              <a:t>파일을 통해</a:t>
            </a:r>
            <a:r>
              <a:rPr lang="en-US" altLang="ko-KR" sz="1000" b="1" dirty="0" smtClean="0"/>
              <a:t> </a:t>
            </a:r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환자 정보 데이터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infected_by</a:t>
            </a:r>
            <a:r>
              <a:rPr lang="en-US" altLang="ko-KR" sz="1000" b="1" dirty="0" smtClean="0"/>
              <a:t>’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컬럼을 통해 </a:t>
            </a:r>
            <a:r>
              <a:rPr lang="ko-KR" altLang="en-US" sz="1000" b="1" dirty="0" smtClean="0"/>
              <a:t>전파시킨 환자</a:t>
            </a:r>
            <a:r>
              <a:rPr lang="en-US" altLang="ko-KR" sz="1000" b="1" dirty="0" smtClean="0"/>
              <a:t>id 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파악</a:t>
            </a:r>
            <a:r>
              <a:rPr lang="ko-KR" altLang="en-US" sz="1000" dirty="0" smtClean="0"/>
              <a:t> 및 </a:t>
            </a:r>
            <a:r>
              <a:rPr lang="en-US" altLang="ko-KR" sz="1000" dirty="0" smtClean="0"/>
              <a:t>integer</a:t>
            </a:r>
            <a:r>
              <a:rPr lang="ko-KR" altLang="en-US" sz="1000" dirty="0" smtClean="0"/>
              <a:t>변환 </a:t>
            </a:r>
            <a:r>
              <a:rPr lang="en-US" altLang="ko-KR" sz="1000" dirty="0" smtClean="0"/>
              <a:t>(nan</a:t>
            </a:r>
            <a:r>
              <a:rPr lang="ko-KR" altLang="en-US" sz="1000" dirty="0" smtClean="0"/>
              <a:t>값은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처리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      </a:t>
            </a:r>
            <a:r>
              <a:rPr lang="ko-KR" altLang="en-US" sz="1000" dirty="0" smtClean="0"/>
              <a:t>전파 횟수 파악을 위한 </a:t>
            </a:r>
            <a:r>
              <a:rPr lang="en-US" altLang="ko-KR" sz="1000" dirty="0" smtClean="0"/>
              <a:t>count </a:t>
            </a:r>
            <a:r>
              <a:rPr lang="ko-KR" altLang="en-US" sz="1000" dirty="0" smtClean="0"/>
              <a:t>컬럼 생성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연령대 데이터 중 표기 오류 수정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b="1" dirty="0" smtClean="0"/>
              <a:t>전파를 당한 사람 데이터만 추출 </a:t>
            </a:r>
            <a:r>
              <a:rPr lang="ko-KR" altLang="en-US" sz="1000" dirty="0" smtClean="0"/>
              <a:t>후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전파자 </a:t>
            </a:r>
            <a:r>
              <a:rPr lang="en-US" altLang="ko-KR" sz="1000" dirty="0" smtClean="0"/>
              <a:t>id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list</a:t>
            </a:r>
            <a:r>
              <a:rPr lang="ko-KR" altLang="en-US" sz="1000" dirty="0" smtClean="0"/>
              <a:t>객체에 할당 </a:t>
            </a:r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925944" y="658530"/>
            <a:ext cx="2562929" cy="191321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47835" y="1672932"/>
            <a:ext cx="3285963" cy="1682864"/>
          </a:xfrm>
          <a:prstGeom prst="frame">
            <a:avLst>
              <a:gd name="adj1" fmla="val 1857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438431" y="3409950"/>
            <a:ext cx="3285963" cy="1322881"/>
          </a:xfrm>
          <a:prstGeom prst="frame">
            <a:avLst>
              <a:gd name="adj1" fmla="val 1857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10094" y="1618778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607767" y="333718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25944" y="2751411"/>
            <a:ext cx="2708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</a:t>
            </a:r>
            <a:r>
              <a:rPr lang="en-US" altLang="ko-KR" sz="1000" b="1" dirty="0"/>
              <a:t>f</a:t>
            </a:r>
            <a:r>
              <a:rPr lang="en-US" altLang="ko-KR" sz="1000" b="1" dirty="0" smtClean="0"/>
              <a:t>or</a:t>
            </a:r>
            <a:r>
              <a:rPr lang="ko-KR" altLang="en-US" sz="1000" b="1" dirty="0" smtClean="0"/>
              <a:t>문을 돌며 </a:t>
            </a:r>
            <a:r>
              <a:rPr lang="ko-KR" altLang="en-US" sz="1000" b="1" dirty="0" err="1" smtClean="0"/>
              <a:t>전파자의</a:t>
            </a:r>
            <a:r>
              <a:rPr lang="ko-KR" altLang="en-US" sz="1000" b="1" dirty="0" smtClean="0"/>
              <a:t> 연령을 </a:t>
            </a:r>
            <a:r>
              <a:rPr lang="en-US" altLang="ko-KR" sz="1000" b="1" dirty="0" smtClean="0"/>
              <a:t>list</a:t>
            </a:r>
            <a:r>
              <a:rPr lang="ko-KR" altLang="en-US" sz="1000" b="1" dirty="0" smtClean="0"/>
              <a:t>에 추가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dirty="0" err="1" smtClean="0"/>
              <a:t>전파이력</a:t>
            </a:r>
            <a:r>
              <a:rPr lang="ko-KR" altLang="en-US" sz="1000" dirty="0" smtClean="0"/>
              <a:t> 데이터가 없을 경우 발생하는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에러로 인해 </a:t>
            </a:r>
            <a:r>
              <a:rPr lang="en-US" altLang="ko-KR" sz="1000" dirty="0" smtClean="0"/>
              <a:t>try, except</a:t>
            </a:r>
            <a:r>
              <a:rPr lang="ko-KR" altLang="en-US" sz="1000" dirty="0" smtClean="0"/>
              <a:t>구문 사용</a:t>
            </a:r>
            <a:endParaRPr lang="en-US" altLang="ko-KR" sz="1000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925944" y="2678606"/>
            <a:ext cx="2562929" cy="65858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6538" y="3434341"/>
            <a:ext cx="2708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</a:t>
            </a:r>
            <a:r>
              <a:rPr lang="ko-KR" altLang="en-US" sz="1000" b="1" dirty="0" err="1" smtClean="0"/>
              <a:t>전파이력이</a:t>
            </a:r>
            <a:r>
              <a:rPr lang="ko-KR" altLang="en-US" sz="1000" b="1" dirty="0" smtClean="0"/>
              <a:t> 있는 환자 데이터만을 사용</a:t>
            </a:r>
            <a:endParaRPr lang="en-US" altLang="ko-KR" sz="1000" b="1" dirty="0"/>
          </a:p>
          <a:p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전파자 연령을 기준으로 </a:t>
            </a:r>
            <a:r>
              <a:rPr lang="en-US" altLang="ko-KR" sz="1000" b="1" dirty="0" smtClean="0"/>
              <a:t>grouping </a:t>
            </a:r>
            <a:r>
              <a:rPr lang="ko-KR" altLang="en-US" sz="1000" dirty="0" smtClean="0"/>
              <a:t>이후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count</a:t>
            </a:r>
            <a:r>
              <a:rPr lang="ko-KR" altLang="en-US" sz="1000" dirty="0" smtClean="0"/>
              <a:t>컬럼 값을 그룹별로 </a:t>
            </a:r>
            <a:r>
              <a:rPr lang="ko-KR" altLang="en-US" sz="1000" dirty="0" err="1" smtClean="0"/>
              <a:t>더해줌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ko-KR" altLang="en-US" sz="1000" b="1" dirty="0"/>
              <a:t> </a:t>
            </a:r>
            <a:r>
              <a:rPr lang="ko-KR" altLang="en-US" sz="1000" dirty="0" smtClean="0"/>
              <a:t>전파 횟수와 함께 비율도 알아보기 위해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for</a:t>
            </a:r>
            <a:r>
              <a:rPr lang="ko-KR" altLang="en-US" sz="1000" dirty="0" smtClean="0"/>
              <a:t>문을 돌며 비율 계산</a:t>
            </a:r>
            <a:endParaRPr lang="en-US" altLang="ko-KR" sz="1000" dirty="0" smtClean="0"/>
          </a:p>
        </p:txBody>
      </p:sp>
      <p:sp>
        <p:nvSpPr>
          <p:cNvPr id="26" name="액자 25"/>
          <p:cNvSpPr/>
          <p:nvPr/>
        </p:nvSpPr>
        <p:spPr>
          <a:xfrm>
            <a:off x="3925943" y="3444046"/>
            <a:ext cx="2562929" cy="125699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16" idx="5"/>
          </p:cNvCxnSpPr>
          <p:nvPr/>
        </p:nvCxnSpPr>
        <p:spPr>
          <a:xfrm>
            <a:off x="3802889" y="3524404"/>
            <a:ext cx="62692" cy="64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22" y="742950"/>
            <a:ext cx="5993257" cy="178792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3-1.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연령대별 코로나 현황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전파 횟수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_2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35040" y="730208"/>
            <a:ext cx="6014146" cy="1841541"/>
          </a:xfrm>
          <a:prstGeom prst="frame">
            <a:avLst>
              <a:gd name="adj1" fmla="val 192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93877" y="62691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4" idx="3"/>
          </p:cNvCxnSpPr>
          <p:nvPr/>
        </p:nvCxnSpPr>
        <p:spPr>
          <a:xfrm flipH="1">
            <a:off x="3657600" y="814126"/>
            <a:ext cx="2669755" cy="198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9800" y="2865568"/>
            <a:ext cx="2708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</a:t>
            </a:r>
            <a:r>
              <a:rPr lang="en-US" altLang="ko-KR" sz="1000" b="1" dirty="0"/>
              <a:t>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b="1" dirty="0"/>
              <a:t>라이브러리를 활용한 시각화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‘bar’</a:t>
            </a:r>
            <a:r>
              <a:rPr lang="ko-KR" altLang="en-US" sz="1000" b="1" dirty="0"/>
              <a:t>그래프와 </a:t>
            </a:r>
            <a:r>
              <a:rPr lang="en-US" altLang="ko-KR" sz="1000" b="1" dirty="0"/>
              <a:t>‘line’</a:t>
            </a:r>
            <a:r>
              <a:rPr lang="ko-KR" altLang="en-US" sz="1000" b="1" dirty="0"/>
              <a:t>그래프를 생성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‘bar’</a:t>
            </a:r>
            <a:r>
              <a:rPr lang="ko-KR" altLang="en-US" sz="1000" b="1" dirty="0"/>
              <a:t>그래프엔 </a:t>
            </a:r>
            <a:r>
              <a:rPr lang="ko-KR" altLang="en-US" sz="1000" b="1" dirty="0" smtClean="0"/>
              <a:t>연령대별 전파 횟수를 </a:t>
            </a:r>
            <a:r>
              <a:rPr lang="ko-KR" altLang="en-US" sz="1000" b="1" dirty="0"/>
              <a:t>표시</a:t>
            </a:r>
            <a:endParaRPr lang="en-US" altLang="ko-KR" sz="1000" b="1" dirty="0"/>
          </a:p>
          <a:p>
            <a:r>
              <a:rPr lang="en-US" altLang="ko-KR" sz="1000" b="1" dirty="0"/>
              <a:t>     ‘line’</a:t>
            </a:r>
            <a:r>
              <a:rPr lang="ko-KR" altLang="en-US" sz="1000" b="1" dirty="0"/>
              <a:t>그래프엔 </a:t>
            </a:r>
            <a:r>
              <a:rPr lang="ko-KR" altLang="en-US" sz="1000" b="1" dirty="0" smtClean="0"/>
              <a:t>연령대별 전파 비율을 </a:t>
            </a:r>
            <a:r>
              <a:rPr lang="ko-KR" altLang="en-US" sz="1000" b="1" dirty="0"/>
              <a:t>표시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‘overlap’</a:t>
            </a:r>
            <a:r>
              <a:rPr lang="ko-KR" altLang="en-US" sz="1000" b="1" dirty="0"/>
              <a:t>을 이용하여 두 그래프를 </a:t>
            </a:r>
            <a:endParaRPr lang="en-US" altLang="ko-KR" sz="1000" b="1" dirty="0"/>
          </a:p>
          <a:p>
            <a:r>
              <a:rPr lang="en-US" altLang="ko-KR" sz="1000" b="1" dirty="0"/>
              <a:t>     </a:t>
            </a:r>
            <a:r>
              <a:rPr lang="ko-KR" altLang="en-US" sz="1000" b="1" dirty="0"/>
              <a:t>동시에 표시</a:t>
            </a:r>
            <a:r>
              <a:rPr lang="en-US" altLang="ko-KR" sz="1000" b="1" dirty="0"/>
              <a:t> </a:t>
            </a:r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2215035" y="2869622"/>
            <a:ext cx="2661765" cy="145472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연령대별 코로나 현황</a:t>
            </a:r>
            <a:r>
              <a:rPr lang="ko-KR" altLang="en-US" sz="1100" dirty="0"/>
              <a:t> </a:t>
            </a:r>
            <a:r>
              <a:rPr lang="en-US" altLang="ko-KR" sz="1100" dirty="0"/>
              <a:t>( </a:t>
            </a:r>
            <a:r>
              <a:rPr lang="ko-KR" altLang="en-US" sz="1100" dirty="0" smtClean="0"/>
              <a:t>전파 횟수</a:t>
            </a:r>
            <a:r>
              <a:rPr lang="en-US" altLang="ko-KR" sz="1100" dirty="0" smtClean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683" y="3673596"/>
            <a:ext cx="5980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결측값이</a:t>
            </a:r>
            <a:r>
              <a:rPr lang="ko-KR" altLang="en-US" b="0" dirty="0" smtClean="0"/>
              <a:t> 많아 정확한 해석이 어려울 수 있으나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그래프 결과를 보면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대의 전파 횟수가 가장 많음</a:t>
            </a:r>
            <a:r>
              <a:rPr lang="ko-KR" altLang="en-US" b="0" dirty="0" smtClean="0"/>
              <a:t>을 알 수 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아무래도 코로나 사태에도 불구하고 직장을 </a:t>
            </a:r>
            <a:r>
              <a:rPr lang="ko-KR" altLang="en-US" b="0" dirty="0" err="1" smtClean="0"/>
              <a:t>다녀야하는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세대인만큼</a:t>
            </a:r>
            <a:r>
              <a:rPr lang="ko-KR" altLang="en-US" b="0" dirty="0" smtClean="0"/>
              <a:t> </a:t>
            </a:r>
            <a:r>
              <a:rPr lang="ko-KR" altLang="en-US" dirty="0" smtClean="0"/>
              <a:t>이동 범위가 넓고 사람과의 접촉 기회가 많을 것으로 추정됩니다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dirty="0" smtClean="0"/>
              <a:t>따라서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40</a:t>
            </a:r>
            <a:r>
              <a:rPr lang="ko-KR" altLang="en-US" dirty="0" smtClean="0">
                <a:solidFill>
                  <a:srgbClr val="FF0000"/>
                </a:solidFill>
              </a:rPr>
              <a:t>대 근처 연령대의 경우 </a:t>
            </a:r>
            <a:r>
              <a:rPr lang="ko-KR" altLang="en-US" dirty="0" err="1" smtClean="0">
                <a:solidFill>
                  <a:srgbClr val="FF0000"/>
                </a:solidFill>
              </a:rPr>
              <a:t>생활방역을</a:t>
            </a:r>
            <a:r>
              <a:rPr lang="ko-KR" altLang="en-US" dirty="0" smtClean="0">
                <a:solidFill>
                  <a:srgbClr val="FF0000"/>
                </a:solidFill>
              </a:rPr>
              <a:t> 준수하고 불필요한 만남을 최대한 피해야할 필요가 있을 것으로 보입니다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7" y="663076"/>
            <a:ext cx="6078024" cy="30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0-2.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데이터 셋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42950"/>
            <a:ext cx="5715000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D0ACA33-7BAE-4B16-B4BA-5CA1FC6430C6}"/>
              </a:ext>
            </a:extLst>
          </p:cNvPr>
          <p:cNvGrpSpPr/>
          <p:nvPr/>
        </p:nvGrpSpPr>
        <p:grpSpPr>
          <a:xfrm>
            <a:off x="425477" y="749019"/>
            <a:ext cx="5994865" cy="2356132"/>
            <a:chOff x="425477" y="749018"/>
            <a:chExt cx="5994865" cy="256248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3E3FF67-FC2C-485D-A1AA-99023377A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" b="5200"/>
            <a:stretch/>
          </p:blipFill>
          <p:spPr>
            <a:xfrm>
              <a:off x="425477" y="749018"/>
              <a:ext cx="5975323" cy="55735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90461C3-8808-4CEA-8E77-30EB311FF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"/>
            <a:stretch/>
          </p:blipFill>
          <p:spPr>
            <a:xfrm>
              <a:off x="425477" y="1301221"/>
              <a:ext cx="5975323" cy="121675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2197DA-B34D-453F-A384-9CFDDB05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33"/>
            <a:stretch/>
          </p:blipFill>
          <p:spPr>
            <a:xfrm>
              <a:off x="429361" y="2498131"/>
              <a:ext cx="5990981" cy="813369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3-2.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 감염경로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cxnSpLocks/>
          </p:cNvCxnSpPr>
          <p:nvPr/>
        </p:nvCxnSpPr>
        <p:spPr>
          <a:xfrm flipH="1">
            <a:off x="4791307" y="2454339"/>
            <a:ext cx="1571192" cy="85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stCxn id="4" idx="3"/>
          </p:cNvCxnSpPr>
          <p:nvPr/>
        </p:nvCxnSpPr>
        <p:spPr>
          <a:xfrm flipH="1">
            <a:off x="1981200" y="857714"/>
            <a:ext cx="4384588" cy="245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400" y="3459599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</a:t>
            </a:r>
            <a:r>
              <a:rPr lang="en-US" altLang="ko-KR" sz="1000" dirty="0"/>
              <a:t> </a:t>
            </a:r>
            <a:r>
              <a:rPr lang="en-US" altLang="ko-KR" sz="1000" b="1" dirty="0"/>
              <a:t>‘PatientInfo.csv</a:t>
            </a:r>
            <a:r>
              <a:rPr lang="en-US" altLang="ko-KR" sz="1000" dirty="0"/>
              <a:t>’ </a:t>
            </a:r>
            <a:r>
              <a:rPr lang="ko-KR" altLang="en-US" sz="1000" dirty="0"/>
              <a:t>파일을 통해 </a:t>
            </a:r>
            <a:r>
              <a:rPr lang="ko-KR" altLang="en-US" sz="1000" b="1" dirty="0"/>
              <a:t>고령층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     </a:t>
            </a:r>
            <a:r>
              <a:rPr lang="ko-KR" altLang="en-US" sz="1000" b="1" dirty="0"/>
              <a:t>감염경로</a:t>
            </a:r>
            <a:r>
              <a:rPr lang="ko-KR" altLang="en-US" sz="1000" dirty="0"/>
              <a:t> 데이터 가져오기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고령층의 연령은 </a:t>
            </a:r>
            <a:r>
              <a:rPr lang="en-US" altLang="ko-KR" sz="1000" b="1" dirty="0"/>
              <a:t>60 ~ 90</a:t>
            </a:r>
            <a:r>
              <a:rPr lang="ko-KR" altLang="en-US" sz="1000" b="1" dirty="0"/>
              <a:t>대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감염경로를 한글로 변경하고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수가 </a:t>
            </a:r>
            <a:r>
              <a:rPr lang="en-US" altLang="ko-KR" sz="1000" dirty="0"/>
              <a:t>3</a:t>
            </a:r>
            <a:r>
              <a:rPr lang="ko-KR" altLang="en-US" sz="1000" dirty="0"/>
              <a:t>명 미만인 곳은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기타＇로</a:t>
            </a:r>
            <a:r>
              <a:rPr lang="ko-KR" altLang="en-US" sz="1000" dirty="0"/>
              <a:t> 구분</a:t>
            </a:r>
            <a:r>
              <a:rPr lang="en-US" altLang="ko-KR" sz="1000" dirty="0"/>
              <a:t> </a:t>
            </a:r>
          </a:p>
        </p:txBody>
      </p:sp>
      <p:sp>
        <p:nvSpPr>
          <p:cNvPr id="22" name="액자 21"/>
          <p:cNvSpPr/>
          <p:nvPr/>
        </p:nvSpPr>
        <p:spPr>
          <a:xfrm>
            <a:off x="542693" y="3441099"/>
            <a:ext cx="2743200" cy="12642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40995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</a:t>
            </a:r>
            <a:r>
              <a:rPr lang="en-US" altLang="ko-KR" sz="1000" dirty="0"/>
              <a:t> </a:t>
            </a:r>
            <a:r>
              <a:rPr lang="en-US" altLang="ko-KR" sz="1000" b="1" dirty="0"/>
              <a:t>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</a:t>
            </a:r>
            <a:r>
              <a:rPr lang="ko-KR" altLang="en-US" sz="1000" dirty="0"/>
              <a:t>감염경로별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 기준 내림차순 정렬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pie </a:t>
            </a:r>
            <a:r>
              <a:rPr lang="ko-KR" altLang="en-US" sz="1000" b="1" dirty="0"/>
              <a:t>그래프 생성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 pie</a:t>
            </a:r>
            <a:r>
              <a:rPr lang="ko-KR" altLang="en-US" sz="1000" dirty="0"/>
              <a:t>그래프의 위치와 반경</a:t>
            </a:r>
            <a:r>
              <a:rPr lang="en-US" altLang="ko-KR" sz="1000" dirty="0"/>
              <a:t>, </a:t>
            </a:r>
            <a:r>
              <a:rPr lang="ko-KR" altLang="en-US" sz="1000" dirty="0"/>
              <a:t>범례 표시 등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세부 설정 </a:t>
            </a:r>
          </a:p>
        </p:txBody>
      </p:sp>
      <p:sp>
        <p:nvSpPr>
          <p:cNvPr id="28" name="액자 27"/>
          <p:cNvSpPr/>
          <p:nvPr/>
        </p:nvSpPr>
        <p:spPr>
          <a:xfrm>
            <a:off x="3505200" y="3432851"/>
            <a:ext cx="2743200" cy="12724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D4147EFE-6108-4A65-8B14-F4B22BE79DA3}"/>
              </a:ext>
            </a:extLst>
          </p:cNvPr>
          <p:cNvSpPr/>
          <p:nvPr/>
        </p:nvSpPr>
        <p:spPr>
          <a:xfrm>
            <a:off x="415227" y="2233276"/>
            <a:ext cx="6027546" cy="864524"/>
          </a:xfrm>
          <a:prstGeom prst="frame">
            <a:avLst>
              <a:gd name="adj1" fmla="val 2434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FE4A1B-E507-4E08-81A5-447075C2187A}"/>
              </a:ext>
            </a:extLst>
          </p:cNvPr>
          <p:cNvSpPr/>
          <p:nvPr/>
        </p:nvSpPr>
        <p:spPr>
          <a:xfrm>
            <a:off x="421640" y="742950"/>
            <a:ext cx="6010883" cy="1503573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6332310" y="67049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328473" y="226695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37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3-2.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 감염경로</a:t>
            </a:r>
            <a:endParaRPr lang="ko-KR" altLang="en-US" dirty="0"/>
          </a:p>
        </p:txBody>
      </p:sp>
      <p:pic>
        <p:nvPicPr>
          <p:cNvPr id="5" name="그림 4" descr="장치이(가) 표시된 사진&#10;&#10;자동 생성된 설명">
            <a:extLst>
              <a:ext uri="{FF2B5EF4-FFF2-40B4-BE49-F238E27FC236}">
                <a16:creationId xmlns:a16="http://schemas.microsoft.com/office/drawing/2014/main" id="{BE125297-7360-49BE-B754-7A44B62CF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/>
        </p:blipFill>
        <p:spPr>
          <a:xfrm>
            <a:off x="1016520" y="666751"/>
            <a:ext cx="4850880" cy="2819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F69DB6-3292-491F-A64F-09D43B6C0E50}"/>
                  </a:ext>
                </a:extLst>
              </p14:cNvPr>
              <p14:cNvContentPartPr/>
              <p14:nvPr/>
            </p14:nvContentPartPr>
            <p14:xfrm>
              <a:off x="7643849" y="2795265"/>
              <a:ext cx="25920" cy="11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F69DB6-3292-491F-A64F-09D43B6C0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4849" y="2786265"/>
                <a:ext cx="43560" cy="288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78066A-E70A-4BA9-A3A1-DEC4446FBBBC}"/>
              </a:ext>
            </a:extLst>
          </p:cNvPr>
          <p:cNvSpPr txBox="1"/>
          <p:nvPr/>
        </p:nvSpPr>
        <p:spPr>
          <a:xfrm>
            <a:off x="533400" y="3537287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앞서 연령대별 코로나 현황을 파악한 결과</a:t>
            </a:r>
            <a:r>
              <a:rPr lang="en-US" altLang="ko-KR" sz="1000" dirty="0"/>
              <a:t>, </a:t>
            </a:r>
            <a:r>
              <a:rPr lang="ko-KR" altLang="en-US" sz="1000" dirty="0"/>
              <a:t>비교적 적은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수에 비해 치사율이 눈에 띄게 높은 고령층에 초점을 두고 코로나 감염 경로를 분석해보았습니다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주목해야 할 점은 </a:t>
            </a:r>
            <a:r>
              <a:rPr lang="ko-KR" altLang="en-US" sz="1000" b="1" dirty="0"/>
              <a:t>주로 알려진 감염 경로 이외에도 요양원이나 실버 타운 등에서 적지 않은 수가 감염</a:t>
            </a:r>
            <a:r>
              <a:rPr lang="ko-KR" altLang="en-US" sz="1000" dirty="0"/>
              <a:t>이 되었다는 사실인데요</a:t>
            </a:r>
            <a:r>
              <a:rPr lang="en-US" altLang="ko-KR" sz="1000" dirty="0"/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이에 따라 교회나 </a:t>
            </a:r>
            <a:r>
              <a:rPr lang="ko-KR" altLang="en-US" sz="1000" b="1" dirty="0" err="1">
                <a:solidFill>
                  <a:srgbClr val="FF0000"/>
                </a:solidFill>
              </a:rPr>
              <a:t>병원뿐만</a:t>
            </a:r>
            <a:r>
              <a:rPr lang="ko-KR" altLang="en-US" sz="1000" b="1" dirty="0">
                <a:solidFill>
                  <a:srgbClr val="FF0000"/>
                </a:solidFill>
              </a:rPr>
              <a:t> 아니라 고령층이 집단으로 생활하는 시설에는 더욱 철저한 생활 방역이 필요하다는 점을 알 수 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98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1607933"/>
            <a:ext cx="3364815" cy="3021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7" y="720315"/>
            <a:ext cx="3334824" cy="87666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고령화에 따른 코로나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검사속도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29784" y="703421"/>
            <a:ext cx="2618216" cy="893559"/>
          </a:xfrm>
          <a:prstGeom prst="frame">
            <a:avLst>
              <a:gd name="adj1" fmla="val 289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933700" y="61494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1" idx="6"/>
          </p:cNvCxnSpPr>
          <p:nvPr/>
        </p:nvCxnSpPr>
        <p:spPr>
          <a:xfrm>
            <a:off x="3898125" y="1625015"/>
            <a:ext cx="1207275" cy="41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5"/>
            <a:endCxn id="2" idx="3"/>
          </p:cNvCxnSpPr>
          <p:nvPr/>
        </p:nvCxnSpPr>
        <p:spPr>
          <a:xfrm>
            <a:off x="3128822" y="802164"/>
            <a:ext cx="681179" cy="35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0" y="720315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‘</a:t>
            </a:r>
            <a:r>
              <a:rPr lang="ko-KR" altLang="en-US" sz="1000" b="1" dirty="0" smtClean="0"/>
              <a:t>선별진료소목록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및 </a:t>
            </a:r>
            <a:r>
              <a:rPr lang="en-US" altLang="ko-KR" sz="1000" b="1" dirty="0" smtClean="0"/>
              <a:t>‘</a:t>
            </a:r>
            <a:r>
              <a:rPr lang="ko-KR" altLang="en-US" sz="1000" b="1" dirty="0" err="1" smtClean="0"/>
              <a:t>승차검진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선별진료소</a:t>
            </a:r>
            <a:r>
              <a:rPr lang="en-US" altLang="ko-KR" sz="1000" b="1" dirty="0" smtClean="0"/>
              <a:t>’ </a:t>
            </a:r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데이터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 </a:t>
            </a:r>
            <a:r>
              <a:rPr lang="ko-KR" altLang="en-US" sz="1000" dirty="0" smtClean="0"/>
              <a:t>진료소 데이터 중 주소만 추출해서 하나의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smtClean="0"/>
              <a:t>데이터 셋으로 병합</a:t>
            </a:r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3879821" y="730325"/>
            <a:ext cx="2749577" cy="7837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429784" y="1607933"/>
            <a:ext cx="3380216" cy="3040849"/>
          </a:xfrm>
          <a:prstGeom prst="frame">
            <a:avLst>
              <a:gd name="adj1" fmla="val 919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69525" y="151534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55391" y="2099924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ko-KR" altLang="en-US" sz="1000" b="1" dirty="0" smtClean="0"/>
              <a:t>네이버 </a:t>
            </a:r>
            <a:r>
              <a:rPr lang="ko-KR" altLang="en-US" sz="1000" b="1" dirty="0" err="1" smtClean="0"/>
              <a:t>클라우드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에서 </a:t>
            </a:r>
            <a:r>
              <a:rPr lang="en-US" altLang="ko-KR" sz="1000" b="1" dirty="0" smtClean="0"/>
              <a:t>geocoding</a:t>
            </a:r>
            <a:r>
              <a:rPr lang="ko-KR" altLang="en-US" sz="1000" b="1" dirty="0" smtClean="0"/>
              <a:t>기능을 활용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하기 위해 </a:t>
            </a:r>
            <a:r>
              <a:rPr lang="en-US" altLang="ko-KR" sz="1000" b="1" dirty="0" smtClean="0"/>
              <a:t>‘bs4’ </a:t>
            </a:r>
            <a:r>
              <a:rPr lang="ko-KR" altLang="en-US" sz="1000" b="1" dirty="0" smtClean="0"/>
              <a:t>라이브러리를 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해당 네이버 </a:t>
            </a:r>
            <a:r>
              <a:rPr lang="en-US" altLang="ko-KR" sz="1000" b="1" dirty="0" err="1" smtClean="0"/>
              <a:t>openAPI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 smtClean="0"/>
              <a:t>url</a:t>
            </a:r>
            <a:r>
              <a:rPr lang="ko-KR" altLang="en-US" sz="1000" b="1" dirty="0" smtClean="0"/>
              <a:t>에 접속하여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진료소 주소에 따른 위도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경도 데이터 확보</a:t>
            </a:r>
            <a:r>
              <a:rPr lang="en-US" altLang="ko-KR" sz="1000" b="1" dirty="0" smtClean="0"/>
              <a:t>      </a:t>
            </a:r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주소에 따른 </a:t>
            </a:r>
            <a:r>
              <a:rPr lang="en-US" altLang="ko-KR" sz="1000" dirty="0" smtClean="0"/>
              <a:t>geocode</a:t>
            </a:r>
            <a:r>
              <a:rPr lang="ko-KR" altLang="en-US" sz="1000" dirty="0" smtClean="0"/>
              <a:t>데이터 확보 이후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‘hospital.csv’ </a:t>
            </a:r>
            <a:r>
              <a:rPr lang="ko-KR" altLang="en-US" sz="1000" dirty="0" smtClean="0"/>
              <a:t>라는 파일로 내보내기 수행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21" name="액자 20"/>
          <p:cNvSpPr/>
          <p:nvPr/>
        </p:nvSpPr>
        <p:spPr>
          <a:xfrm>
            <a:off x="3898124" y="2087727"/>
            <a:ext cx="2731275" cy="133563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7" y="728399"/>
            <a:ext cx="3030024" cy="3672151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고령화에 따른 코로나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검사속도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728399"/>
            <a:ext cx="3030024" cy="1843351"/>
          </a:xfrm>
          <a:prstGeom prst="frame">
            <a:avLst>
              <a:gd name="adj1" fmla="val 138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90900" y="64889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619500" y="758567"/>
            <a:ext cx="1333500" cy="28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13876" y="1142242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전국 진료소 데이터 및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전국 인구 및 </a:t>
            </a:r>
            <a:r>
              <a:rPr lang="ko-KR" altLang="en-US" sz="1000" b="1" dirty="0" err="1" smtClean="0"/>
              <a:t>행정구역별</a:t>
            </a:r>
            <a:r>
              <a:rPr lang="ko-KR" altLang="en-US" sz="1000" b="1" dirty="0" smtClean="0"/>
              <a:t> 고령화 비율 </a:t>
            </a:r>
            <a:r>
              <a:rPr lang="ko-KR" altLang="en-US" sz="1000" dirty="0" smtClean="0"/>
              <a:t>데이터</a:t>
            </a:r>
            <a:r>
              <a:rPr lang="en-US" altLang="ko-KR" sz="1000" dirty="0" smtClean="0"/>
              <a:t>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가져오기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데이터 통일성을 위해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세종시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의 경우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‘</a:t>
            </a:r>
            <a:r>
              <a:rPr lang="ko-KR" altLang="en-US" sz="1000" dirty="0" smtClean="0"/>
              <a:t>세종특별자치시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로 통일</a:t>
            </a:r>
            <a:endParaRPr lang="ko-KR" altLang="en-US" sz="1000" dirty="0"/>
          </a:p>
        </p:txBody>
      </p:sp>
      <p:sp>
        <p:nvSpPr>
          <p:cNvPr id="19" name="액자 18"/>
          <p:cNvSpPr/>
          <p:nvPr/>
        </p:nvSpPr>
        <p:spPr>
          <a:xfrm>
            <a:off x="3713875" y="1142241"/>
            <a:ext cx="2749577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75176" y="2647951"/>
            <a:ext cx="3030024" cy="1752600"/>
          </a:xfrm>
          <a:prstGeom prst="frame">
            <a:avLst>
              <a:gd name="adj1" fmla="val 138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90900" y="257175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16203" y="315392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4. </a:t>
            </a:r>
            <a:r>
              <a:rPr lang="ko-KR" altLang="en-US" sz="1000" dirty="0" err="1" smtClean="0"/>
              <a:t>데이터셋의</a:t>
            </a:r>
            <a:r>
              <a:rPr lang="ko-KR" altLang="en-US" sz="1000" dirty="0" smtClean="0"/>
              <a:t> 병합 진행 전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r>
              <a:rPr lang="ko-KR" altLang="en-US" sz="1000" b="1" dirty="0" smtClean="0"/>
              <a:t>전국 행정구역을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단위로 통일하기 위해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행정구역에 따른 주소 데이터에서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~</a:t>
            </a:r>
            <a:r>
              <a:rPr lang="ko-KR" altLang="en-US" sz="1000" b="1" dirty="0" smtClean="0"/>
              <a:t>시 까지만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표시하도록 변경</a:t>
            </a:r>
            <a:endParaRPr lang="ko-KR" altLang="en-US" sz="1000" b="1" dirty="0"/>
          </a:p>
        </p:txBody>
      </p:sp>
      <p:sp>
        <p:nvSpPr>
          <p:cNvPr id="25" name="액자 24"/>
          <p:cNvSpPr/>
          <p:nvPr/>
        </p:nvSpPr>
        <p:spPr>
          <a:xfrm>
            <a:off x="3713874" y="3153926"/>
            <a:ext cx="2749577" cy="70788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3" idx="6"/>
          </p:cNvCxnSpPr>
          <p:nvPr/>
        </p:nvCxnSpPr>
        <p:spPr>
          <a:xfrm>
            <a:off x="3619500" y="2681418"/>
            <a:ext cx="1333500" cy="42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6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742950"/>
            <a:ext cx="3258624" cy="381000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고령화에 따른 코로나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검사속도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( 3 )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721573"/>
            <a:ext cx="2725224" cy="2612177"/>
          </a:xfrm>
          <a:prstGeom prst="frame">
            <a:avLst>
              <a:gd name="adj1" fmla="val 110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86100" y="65606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3314700" y="765730"/>
            <a:ext cx="495300" cy="79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48100" y="742216"/>
            <a:ext cx="2819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 </a:t>
            </a:r>
            <a:r>
              <a:rPr lang="ko-KR" altLang="en-US" sz="1000" b="1" dirty="0" smtClean="0"/>
              <a:t>전국 시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군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구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데이터를 가져오기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 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❹</a:t>
            </a:r>
            <a:r>
              <a:rPr lang="ko-KR" altLang="en-US" sz="1000" dirty="0" smtClean="0"/>
              <a:t>번 단계에서의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df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데이터셋과의 병합 전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‘</a:t>
            </a:r>
            <a:r>
              <a:rPr lang="ko-KR" altLang="en-US" sz="1000" dirty="0" smtClean="0"/>
              <a:t>시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단위 통일을 위해 </a:t>
            </a:r>
            <a:r>
              <a:rPr lang="ko-KR" altLang="en-US" sz="1000" b="1" dirty="0" smtClean="0"/>
              <a:t>주소 데이터의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~</a:t>
            </a:r>
            <a:r>
              <a:rPr lang="ko-KR" altLang="en-US" sz="1000" b="1" dirty="0" smtClean="0"/>
              <a:t>시 까지만 표시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이후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중복 데이터 제거 및 미세 조정</a:t>
            </a:r>
            <a:endParaRPr lang="en-US" altLang="ko-KR" sz="1000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</a:t>
            </a:r>
            <a:r>
              <a:rPr lang="ko-KR" altLang="en-US" sz="1000" b="1" dirty="0" smtClean="0"/>
              <a:t>행정구역 코드 및 지도 데이터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가 있는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df</a:t>
            </a:r>
            <a:r>
              <a:rPr lang="en-US" altLang="ko-KR" sz="1000" b="1" dirty="0" smtClean="0"/>
              <a:t>’,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</a:t>
            </a:r>
            <a:r>
              <a:rPr lang="ko-KR" altLang="en-US" sz="1000" b="1" dirty="0" smtClean="0"/>
              <a:t>상세 주소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행정구역 코드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가 있는 </a:t>
            </a:r>
            <a:r>
              <a:rPr lang="en-US" altLang="ko-KR" sz="1000" b="1" dirty="0" smtClean="0"/>
              <a:t>‘</a:t>
            </a:r>
            <a:r>
              <a:rPr lang="en-US" altLang="ko-KR" sz="1000" b="1" dirty="0" err="1" smtClean="0"/>
              <a:t>sigun</a:t>
            </a:r>
            <a:r>
              <a:rPr lang="en-US" altLang="ko-KR" sz="1000" b="1" dirty="0" smtClean="0"/>
              <a:t>’ 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‘</a:t>
            </a:r>
            <a:r>
              <a:rPr lang="ko-KR" altLang="en-US" sz="1000" b="1" dirty="0" err="1" smtClean="0"/>
              <a:t>행정구역별</a:t>
            </a:r>
            <a:r>
              <a:rPr lang="ko-KR" altLang="en-US" sz="1000" b="1" dirty="0" smtClean="0"/>
              <a:t> 고령화 비율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이 있는 </a:t>
            </a:r>
            <a:r>
              <a:rPr lang="en-US" altLang="ko-KR" sz="1000" b="1" dirty="0" smtClean="0"/>
              <a:t>‘aged’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이렇게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개의 데이터 셋 병합</a:t>
            </a:r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endParaRPr lang="ko-KR" altLang="en-US" sz="1000" dirty="0"/>
          </a:p>
        </p:txBody>
      </p:sp>
      <p:sp>
        <p:nvSpPr>
          <p:cNvPr id="19" name="액자 18"/>
          <p:cNvSpPr/>
          <p:nvPr/>
        </p:nvSpPr>
        <p:spPr>
          <a:xfrm>
            <a:off x="3851008" y="742216"/>
            <a:ext cx="2702192" cy="190573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75176" y="3424462"/>
            <a:ext cx="3258624" cy="1149866"/>
          </a:xfrm>
          <a:prstGeom prst="frame">
            <a:avLst>
              <a:gd name="adj1" fmla="val 2314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19500" y="333375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48100" y="3537287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6</a:t>
            </a:r>
            <a:r>
              <a:rPr lang="en-US" altLang="ko-KR" sz="1000" b="1" dirty="0" smtClean="0"/>
              <a:t>. </a:t>
            </a:r>
            <a:r>
              <a:rPr lang="en-US" altLang="ko-KR" sz="1000" dirty="0" err="1" smtClean="0"/>
              <a:t>sklearn</a:t>
            </a:r>
            <a:r>
              <a:rPr lang="ko-KR" altLang="en-US" sz="1000" dirty="0" smtClean="0"/>
              <a:t>의</a:t>
            </a:r>
            <a:r>
              <a:rPr lang="ko-KR" altLang="en-US" sz="1000" b="1" dirty="0" smtClean="0"/>
              <a:t> </a:t>
            </a:r>
            <a:r>
              <a:rPr lang="en-US" altLang="ko-KR" sz="1000" b="1" dirty="0" err="1" smtClean="0"/>
              <a:t>MinMaxScaler</a:t>
            </a:r>
            <a:r>
              <a:rPr lang="ko-KR" altLang="en-US" sz="1000" dirty="0" smtClean="0"/>
              <a:t>를 이용하여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b="1" dirty="0" err="1" smtClean="0"/>
              <a:t>행정구역별</a:t>
            </a:r>
            <a:r>
              <a:rPr lang="ko-KR" altLang="en-US" sz="1000" b="1" dirty="0" smtClean="0"/>
              <a:t> 고령화 비율 정규화 실시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en-US" altLang="ko-KR" sz="1000" b="1" dirty="0" err="1" smtClean="0"/>
              <a:t>MultiPolygon</a:t>
            </a:r>
            <a:r>
              <a:rPr lang="ko-KR" altLang="en-US" sz="1000" b="1" dirty="0" smtClean="0"/>
              <a:t>형태인 </a:t>
            </a:r>
            <a:r>
              <a:rPr lang="ko-KR" altLang="en-US" sz="1000" b="1" dirty="0" err="1" smtClean="0"/>
              <a:t>행정구역별</a:t>
            </a:r>
            <a:r>
              <a:rPr lang="ko-KR" altLang="en-US" sz="1000" b="1" dirty="0" smtClean="0"/>
              <a:t> 지도 데이터</a:t>
            </a:r>
            <a:r>
              <a:rPr lang="en-US" altLang="ko-KR" sz="1000" b="1" dirty="0" smtClean="0"/>
              <a:t>,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‘</a:t>
            </a:r>
            <a:r>
              <a:rPr lang="en-US" altLang="ko-KR" sz="1000" b="1" dirty="0" err="1" smtClean="0"/>
              <a:t>pydeck</a:t>
            </a:r>
            <a:r>
              <a:rPr lang="en-US" altLang="ko-KR" sz="1000" b="1" dirty="0" smtClean="0"/>
              <a:t>’ </a:t>
            </a:r>
            <a:r>
              <a:rPr lang="ko-KR" altLang="en-US" sz="1000" dirty="0" smtClean="0"/>
              <a:t>라이브러리 활용을 위해</a:t>
            </a:r>
            <a:endParaRPr lang="en-US" altLang="ko-KR" sz="1000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b="1" dirty="0" smtClean="0"/>
              <a:t>지도 데이터 값을 </a:t>
            </a:r>
            <a:r>
              <a:rPr lang="en-US" altLang="ko-KR" sz="1000" b="1" dirty="0" smtClean="0"/>
              <a:t>list</a:t>
            </a:r>
            <a:r>
              <a:rPr lang="ko-KR" altLang="en-US" sz="1000" b="1" dirty="0" smtClean="0"/>
              <a:t>형태로 변경</a:t>
            </a:r>
            <a:r>
              <a:rPr lang="en-US" altLang="ko-KR" sz="1000" b="1" dirty="0" smtClean="0"/>
              <a:t> </a:t>
            </a:r>
            <a:endParaRPr lang="ko-KR" altLang="en-US" sz="1000" dirty="0"/>
          </a:p>
        </p:txBody>
      </p:sp>
      <p:sp>
        <p:nvSpPr>
          <p:cNvPr id="21" name="액자 20"/>
          <p:cNvSpPr/>
          <p:nvPr/>
        </p:nvSpPr>
        <p:spPr>
          <a:xfrm>
            <a:off x="3906704" y="3553087"/>
            <a:ext cx="2702192" cy="99986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23" idx="6"/>
          </p:cNvCxnSpPr>
          <p:nvPr/>
        </p:nvCxnSpPr>
        <p:spPr>
          <a:xfrm>
            <a:off x="3848100" y="3443418"/>
            <a:ext cx="190500" cy="7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75928"/>
            <a:ext cx="3088604" cy="3953222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고령화에 따른 코로나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검사속도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69214" y="705298"/>
            <a:ext cx="1664386" cy="1409252"/>
          </a:xfrm>
          <a:prstGeom prst="frame">
            <a:avLst>
              <a:gd name="adj1" fmla="val 159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019300" y="62802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2247900" y="737689"/>
            <a:ext cx="1544124" cy="13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48076" y="675928"/>
            <a:ext cx="2819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7. ‘</a:t>
            </a:r>
            <a:r>
              <a:rPr lang="en-US" altLang="ko-KR" sz="1000" b="1" dirty="0" err="1" smtClean="0"/>
              <a:t>pydeck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활용한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en-US" altLang="ko-KR" sz="1000" b="1" dirty="0" smtClean="0"/>
              <a:t> layer </a:t>
            </a:r>
            <a:r>
              <a:rPr lang="ko-KR" altLang="en-US" sz="1000" b="1" dirty="0"/>
              <a:t>설정</a:t>
            </a:r>
            <a:endParaRPr lang="en-US" altLang="ko-KR" sz="1000" b="1" dirty="0"/>
          </a:p>
          <a:p>
            <a:r>
              <a:rPr lang="en-US" altLang="ko-KR" sz="1000" dirty="0"/>
              <a:t>      </a:t>
            </a: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ScatterplotLayer</a:t>
            </a:r>
            <a:r>
              <a:rPr lang="en-US" altLang="ko-KR" sz="1000" dirty="0"/>
              <a:t>’ : </a:t>
            </a:r>
            <a:r>
              <a:rPr lang="ko-KR" altLang="en-US" sz="1000" dirty="0" smtClean="0"/>
              <a:t>해당 위치에 원점 표시</a:t>
            </a:r>
            <a:endParaRPr lang="en-US" altLang="ko-KR" sz="1000" dirty="0"/>
          </a:p>
          <a:p>
            <a:r>
              <a:rPr lang="en-US" altLang="ko-KR" sz="1000" dirty="0"/>
              <a:t>      ‘data’ : </a:t>
            </a:r>
            <a:r>
              <a:rPr lang="en-US" altLang="ko-KR" sz="1000" dirty="0" smtClean="0"/>
              <a:t>hos (</a:t>
            </a:r>
            <a:r>
              <a:rPr lang="ko-KR" altLang="en-US" sz="1000" dirty="0" smtClean="0"/>
              <a:t>전국 진료소 위치 데이터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get_position</a:t>
            </a:r>
            <a:r>
              <a:rPr lang="en-US" altLang="ko-KR" sz="1000" dirty="0"/>
              <a:t> : data</a:t>
            </a:r>
            <a:r>
              <a:rPr lang="ko-KR" altLang="en-US" sz="1000" dirty="0"/>
              <a:t>내의 </a:t>
            </a:r>
            <a:r>
              <a:rPr lang="ko-KR" altLang="en-US" sz="1000" dirty="0" smtClean="0"/>
              <a:t>위치 데이터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get_radius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원점 반경 설정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get_fill_color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원점 색깔 설정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pickable</a:t>
            </a:r>
            <a:r>
              <a:rPr lang="en-US" altLang="ko-KR" sz="1000" dirty="0"/>
              <a:t>’ : True = interactive</a:t>
            </a:r>
            <a:r>
              <a:rPr lang="ko-KR" altLang="en-US" sz="1000" dirty="0"/>
              <a:t>기능 설정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auto_highlight</a:t>
            </a:r>
            <a:r>
              <a:rPr lang="en-US" altLang="ko-KR" sz="1000" dirty="0"/>
              <a:t>’ : </a:t>
            </a:r>
            <a:r>
              <a:rPr lang="ko-KR" altLang="en-US" sz="1000" dirty="0"/>
              <a:t>마우스 위치 시</a:t>
            </a:r>
            <a:r>
              <a:rPr lang="en-US" altLang="ko-KR" sz="1000" dirty="0"/>
              <a:t>, </a:t>
            </a:r>
            <a:r>
              <a:rPr lang="ko-KR" altLang="en-US" sz="1000" dirty="0"/>
              <a:t>정보 표시</a:t>
            </a:r>
            <a:endParaRPr lang="en-US" altLang="ko-KR" sz="1000" dirty="0"/>
          </a:p>
          <a:p>
            <a:r>
              <a:rPr lang="en-US" altLang="ko-KR" sz="1000" dirty="0"/>
              <a:t>      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endParaRPr lang="ko-KR" altLang="en-US" sz="1000" dirty="0"/>
          </a:p>
        </p:txBody>
      </p:sp>
      <p:sp>
        <p:nvSpPr>
          <p:cNvPr id="21" name="액자 20"/>
          <p:cNvSpPr/>
          <p:nvPr/>
        </p:nvSpPr>
        <p:spPr>
          <a:xfrm>
            <a:off x="3872360" y="691898"/>
            <a:ext cx="2699688" cy="165125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69214" y="2143920"/>
            <a:ext cx="3094566" cy="2485230"/>
          </a:xfrm>
          <a:prstGeom prst="frame">
            <a:avLst>
              <a:gd name="adj1" fmla="val 819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49480" y="203425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8870" y="2536269"/>
            <a:ext cx="281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8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pydeck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활용한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dirty="0" smtClean="0"/>
              <a:t>     </a:t>
            </a:r>
            <a:r>
              <a:rPr lang="en-US" altLang="ko-KR" sz="1000" b="1" dirty="0"/>
              <a:t>layer </a:t>
            </a:r>
            <a:r>
              <a:rPr lang="ko-KR" altLang="en-US" sz="1000" b="1" dirty="0"/>
              <a:t>설정</a:t>
            </a:r>
            <a:endParaRPr lang="en-US" altLang="ko-KR" sz="1000" b="1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PolygonLayer</a:t>
            </a:r>
            <a:r>
              <a:rPr lang="en-US" altLang="ko-KR" sz="1000" dirty="0"/>
              <a:t>’ : </a:t>
            </a:r>
            <a:r>
              <a:rPr lang="ko-KR" altLang="en-US" sz="1000" dirty="0"/>
              <a:t>구역 구분으로 시각화 설정</a:t>
            </a:r>
            <a:endParaRPr lang="en-US" altLang="ko-KR" sz="1000" dirty="0"/>
          </a:p>
          <a:p>
            <a:r>
              <a:rPr lang="en-US" altLang="ko-KR" sz="1000" dirty="0"/>
              <a:t>      ‘data’ : </a:t>
            </a:r>
            <a:r>
              <a:rPr lang="en-US" altLang="ko-KR" sz="1000" dirty="0" smtClean="0"/>
              <a:t>aged_final2 (</a:t>
            </a:r>
            <a:r>
              <a:rPr lang="ko-KR" altLang="en-US" sz="1000" dirty="0" err="1" smtClean="0"/>
              <a:t>행정구역별</a:t>
            </a:r>
            <a:r>
              <a:rPr lang="ko-KR" altLang="en-US" sz="1000" dirty="0" smtClean="0"/>
              <a:t> 고령화 비율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      ‘</a:t>
            </a:r>
            <a:r>
              <a:rPr lang="en-US" altLang="ko-KR" sz="1000" dirty="0" err="1" smtClean="0"/>
              <a:t>get_position</a:t>
            </a:r>
            <a:r>
              <a:rPr lang="en-US" altLang="ko-KR" sz="1000" dirty="0" smtClean="0"/>
              <a:t> : data</a:t>
            </a:r>
            <a:r>
              <a:rPr lang="ko-KR" altLang="en-US" sz="1000" dirty="0" smtClean="0"/>
              <a:t>내의 행정구역 데이터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‘</a:t>
            </a:r>
            <a:r>
              <a:rPr lang="en-US" altLang="ko-KR" sz="1000" dirty="0" err="1" smtClean="0"/>
              <a:t>get_fill_color</a:t>
            </a:r>
            <a:r>
              <a:rPr lang="en-US" altLang="ko-KR" sz="1000" dirty="0" smtClean="0"/>
              <a:t>’ : </a:t>
            </a:r>
            <a:r>
              <a:rPr lang="ko-KR" altLang="en-US" sz="1000" dirty="0" smtClean="0"/>
              <a:t>고령화 비율에 따라 색 표시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pickable</a:t>
            </a:r>
            <a:r>
              <a:rPr lang="en-US" altLang="ko-KR" sz="1000" dirty="0"/>
              <a:t>’ : True = interactive</a:t>
            </a:r>
            <a:r>
              <a:rPr lang="ko-KR" altLang="en-US" sz="1000" dirty="0"/>
              <a:t>기능 설정</a:t>
            </a:r>
            <a:endParaRPr lang="en-US" altLang="ko-KR" sz="1000" dirty="0"/>
          </a:p>
          <a:p>
            <a:r>
              <a:rPr lang="en-US" altLang="ko-KR" sz="1000" dirty="0"/>
              <a:t>      ‘</a:t>
            </a:r>
            <a:r>
              <a:rPr lang="en-US" altLang="ko-KR" sz="1000" dirty="0" err="1"/>
              <a:t>auto_highlight</a:t>
            </a:r>
            <a:r>
              <a:rPr lang="en-US" altLang="ko-KR" sz="1000" dirty="0"/>
              <a:t>’ : </a:t>
            </a:r>
            <a:r>
              <a:rPr lang="ko-KR" altLang="en-US" sz="1000" dirty="0"/>
              <a:t>마우스 위치 시</a:t>
            </a:r>
            <a:r>
              <a:rPr lang="en-US" altLang="ko-KR" sz="1000" dirty="0"/>
              <a:t>, </a:t>
            </a:r>
            <a:r>
              <a:rPr lang="ko-KR" altLang="en-US" sz="1000" dirty="0"/>
              <a:t>정보 표시</a:t>
            </a:r>
            <a:endParaRPr lang="en-US" altLang="ko-KR" sz="1000" dirty="0"/>
          </a:p>
          <a:p>
            <a:r>
              <a:rPr lang="en-US" altLang="ko-KR" sz="1000" dirty="0"/>
              <a:t>      </a:t>
            </a:r>
            <a:r>
              <a:rPr lang="en-US" altLang="ko-KR" sz="1000" dirty="0" smtClean="0"/>
              <a:t>      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 </a:t>
            </a:r>
            <a:endParaRPr lang="ko-KR" altLang="en-US" sz="1000" dirty="0"/>
          </a:p>
        </p:txBody>
      </p:sp>
      <p:sp>
        <p:nvSpPr>
          <p:cNvPr id="26" name="액자 25"/>
          <p:cNvSpPr/>
          <p:nvPr/>
        </p:nvSpPr>
        <p:spPr>
          <a:xfrm>
            <a:off x="3872360" y="2536269"/>
            <a:ext cx="2699688" cy="156169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24" idx="6"/>
          </p:cNvCxnSpPr>
          <p:nvPr/>
        </p:nvCxnSpPr>
        <p:spPr>
          <a:xfrm>
            <a:off x="3678080" y="2143920"/>
            <a:ext cx="113944" cy="96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3-3. </a:t>
            </a:r>
            <a:r>
              <a:rPr lang="ko-KR" altLang="en-US" dirty="0"/>
              <a:t>지역별 고령화에 따른 코로나 </a:t>
            </a:r>
            <a:r>
              <a:rPr lang="ko-KR" altLang="en-US" dirty="0" err="1"/>
              <a:t>검사속도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683" y="3673596"/>
            <a:ext cx="5980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위의 그림은 지도 색이 밝을수록 고령화 비율이 높음을 나타냅니다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그리고 붉은 색 점이 선별진료소를 나타내고 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그림을 살펴보면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고령화 비율이 높은 지역일수록 선별진료소의 개수가 적음을 알 수 있습니다</a:t>
            </a:r>
            <a:r>
              <a:rPr lang="en-US" altLang="ko-KR" b="0" dirty="0" smtClean="0"/>
              <a:t>.</a:t>
            </a:r>
          </a:p>
          <a:p>
            <a:pPr marL="0" indent="0"/>
            <a:r>
              <a:rPr lang="ko-KR" altLang="en-US" b="0" dirty="0" smtClean="0"/>
              <a:t>특히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대도시권에 선별진료소가 밀집되어 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이에 따라</a:t>
            </a:r>
            <a:r>
              <a:rPr lang="en-US" altLang="ko-KR" b="0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지역내 고령화가 높을수록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그리고 선별진료소가 적을수록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코로나 검진 속도가 늦을 것이라는 가정을 생각해 볼 수 있습니다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62058"/>
            <a:ext cx="5974010" cy="3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7" y="679264"/>
            <a:ext cx="6078023" cy="236101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평균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검진속도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679264"/>
            <a:ext cx="5011224" cy="1359086"/>
          </a:xfrm>
          <a:prstGeom prst="frame">
            <a:avLst>
              <a:gd name="adj1" fmla="val 178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5372100" y="58058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4" idx="4"/>
          </p:cNvCxnSpPr>
          <p:nvPr/>
        </p:nvCxnSpPr>
        <p:spPr>
          <a:xfrm flipH="1">
            <a:off x="1829251" y="799917"/>
            <a:ext cx="3657149" cy="2339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5176" y="3189574"/>
            <a:ext cx="27081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‘PatientInfo.csv’, ‘region.csv’ </a:t>
            </a:r>
            <a:r>
              <a:rPr lang="ko-KR" altLang="en-US" sz="1000" b="1" dirty="0" smtClean="0"/>
              <a:t>파일을 통해</a:t>
            </a:r>
            <a:endParaRPr lang="en-US" altLang="ko-KR" sz="1000" b="1" dirty="0" smtClean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환자정보 데이터 및 지역 데이터 가져오기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위의 두 데이터 셋을 </a:t>
            </a:r>
            <a:r>
              <a:rPr lang="ko-KR" altLang="en-US" sz="1000" b="1" dirty="0" smtClean="0"/>
              <a:t>지역 기준으로 병합</a:t>
            </a:r>
            <a:endParaRPr lang="en-US" altLang="ko-KR" sz="1000" b="1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날짜 순으로 정렬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 </a:t>
            </a:r>
            <a:r>
              <a:rPr lang="ko-KR" altLang="en-US" sz="1000" dirty="0" smtClean="0"/>
              <a:t>증상 발현 날짜 데이터가 </a:t>
            </a:r>
            <a:r>
              <a:rPr lang="ko-KR" altLang="en-US" sz="1000" dirty="0" err="1" smtClean="0"/>
              <a:t>결측치이면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0</a:t>
            </a:r>
            <a:r>
              <a:rPr lang="ko-KR" altLang="en-US" sz="1000" dirty="0" smtClean="0"/>
              <a:t>으로 처리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475176" y="3189574"/>
            <a:ext cx="2572824" cy="147495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75176" y="2053581"/>
            <a:ext cx="6078024" cy="986700"/>
          </a:xfrm>
          <a:prstGeom prst="frame">
            <a:avLst>
              <a:gd name="adj1" fmla="val 2521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49186" y="195104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37847" y="3179681"/>
            <a:ext cx="2708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증상 발현 날짜 데이터를 </a:t>
            </a:r>
            <a:r>
              <a:rPr lang="en-US" altLang="ko-KR" sz="1000" b="1" dirty="0" err="1" smtClean="0"/>
              <a:t>datetime</a:t>
            </a:r>
            <a:r>
              <a:rPr lang="ko-KR" altLang="en-US" sz="1000" b="1" dirty="0" smtClean="0"/>
              <a:t>형식으로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변환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이후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확진 판정 날짜와 증상 발현 </a:t>
            </a:r>
            <a:r>
              <a:rPr lang="ko-KR" altLang="en-US" sz="1000" b="1" dirty="0" err="1" smtClean="0"/>
              <a:t>날짜간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차이를 계산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</a:t>
            </a:r>
            <a:r>
              <a:rPr lang="ko-KR" altLang="en-US" sz="1000" dirty="0" smtClean="0"/>
              <a:t>증상 발현 날짜 데이터가 없으면 공백으로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처리함</a:t>
            </a:r>
            <a:r>
              <a:rPr lang="en-US" altLang="ko-KR" sz="1000" dirty="0" smtClean="0"/>
              <a:t> </a:t>
            </a:r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20" name="액자 19"/>
          <p:cNvSpPr/>
          <p:nvPr/>
        </p:nvSpPr>
        <p:spPr>
          <a:xfrm>
            <a:off x="3705510" y="3189574"/>
            <a:ext cx="2572824" cy="147495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11" idx="3"/>
            <a:endCxn id="17" idx="0"/>
          </p:cNvCxnSpPr>
          <p:nvPr/>
        </p:nvCxnSpPr>
        <p:spPr>
          <a:xfrm flipH="1">
            <a:off x="4991923" y="2138262"/>
            <a:ext cx="1490741" cy="1041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4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9" y="687806"/>
            <a:ext cx="6080951" cy="219161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평균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검진속도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)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679264"/>
            <a:ext cx="5011224" cy="1359086"/>
          </a:xfrm>
          <a:prstGeom prst="frame">
            <a:avLst>
              <a:gd name="adj1" fmla="val 1786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5372100" y="58058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H="1">
            <a:off x="1905000" y="767796"/>
            <a:ext cx="3500578" cy="235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5176" y="3189574"/>
            <a:ext cx="27081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 </a:t>
            </a:r>
            <a:r>
              <a:rPr lang="ko-KR" altLang="en-US" sz="1000" b="1" dirty="0" smtClean="0"/>
              <a:t>확진 판정 날짜와 증상 발현 날짜 차이를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‘</a:t>
            </a:r>
            <a:r>
              <a:rPr lang="ko-KR" altLang="en-US" sz="1000" b="1" dirty="0" err="1" smtClean="0"/>
              <a:t>검사속도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로 판단</a:t>
            </a:r>
            <a:endParaRPr lang="en-US" altLang="ko-KR" sz="1000" b="1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</a:t>
            </a:r>
            <a:r>
              <a:rPr lang="ko-KR" altLang="en-US" sz="1000" dirty="0" err="1" smtClean="0"/>
              <a:t>검사속도</a:t>
            </a:r>
            <a:r>
              <a:rPr lang="ko-KR" altLang="en-US" sz="1000" dirty="0" smtClean="0"/>
              <a:t> 데이터가 있는 것만 활용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</a:t>
            </a:r>
            <a:r>
              <a:rPr lang="ko-KR" altLang="en-US" sz="1000" dirty="0" err="1" smtClean="0"/>
              <a:t>검사속도</a:t>
            </a:r>
            <a:r>
              <a:rPr lang="ko-KR" altLang="en-US" sz="1000" dirty="0" smtClean="0"/>
              <a:t> 평균 계산을 위해 각 지역별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환자 수를 구함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    </a:t>
            </a:r>
            <a:r>
              <a:rPr lang="ko-KR" altLang="en-US" sz="1000" b="1" dirty="0" smtClean="0"/>
              <a:t>지역별 </a:t>
            </a:r>
            <a:r>
              <a:rPr lang="ko-KR" altLang="en-US" sz="1000" b="1" dirty="0" err="1" smtClean="0"/>
              <a:t>검사속도</a:t>
            </a:r>
            <a:r>
              <a:rPr lang="ko-KR" altLang="en-US" sz="1000" b="1" dirty="0" smtClean="0"/>
              <a:t> 합을 지역별 환자 수 로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b="1" dirty="0" smtClean="0"/>
              <a:t>나눠 평균 계산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475176" y="3189574"/>
            <a:ext cx="2572824" cy="158751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59548" y="2061212"/>
            <a:ext cx="6093651" cy="826755"/>
          </a:xfrm>
          <a:prstGeom prst="frame">
            <a:avLst>
              <a:gd name="adj1" fmla="val 3542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49186" y="1951047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63247" y="3179681"/>
            <a:ext cx="27081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활용하여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‘bar’ </a:t>
            </a:r>
            <a:r>
              <a:rPr lang="ko-KR" altLang="en-US" sz="1000" b="1" dirty="0" smtClean="0"/>
              <a:t>그래프로 지역별 평균 </a:t>
            </a:r>
            <a:r>
              <a:rPr lang="ko-KR" altLang="en-US" sz="1000" b="1" dirty="0" err="1" smtClean="0"/>
              <a:t>검사속도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</a:t>
            </a:r>
            <a:r>
              <a:rPr lang="ko-KR" altLang="en-US" sz="1000" b="1" dirty="0" smtClean="0"/>
              <a:t>나타냄</a:t>
            </a:r>
            <a:endParaRPr lang="en-US" altLang="ko-KR" sz="1000" dirty="0" smtClean="0"/>
          </a:p>
          <a:p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25" name="액자 24"/>
          <p:cNvSpPr/>
          <p:nvPr/>
        </p:nvSpPr>
        <p:spPr>
          <a:xfrm>
            <a:off x="3669987" y="3179681"/>
            <a:ext cx="2572824" cy="76366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1" idx="3"/>
          </p:cNvCxnSpPr>
          <p:nvPr/>
        </p:nvCxnSpPr>
        <p:spPr>
          <a:xfrm flipH="1">
            <a:off x="5017322" y="2138262"/>
            <a:ext cx="1465342" cy="98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3-4. </a:t>
            </a:r>
            <a:r>
              <a:rPr lang="ko-KR" altLang="en-US" dirty="0"/>
              <a:t>지역별 평균 </a:t>
            </a:r>
            <a:r>
              <a:rPr lang="ko-KR" altLang="en-US" dirty="0" err="1"/>
              <a:t>검진속도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8552" y="2745676"/>
            <a:ext cx="5980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정보 </a:t>
            </a:r>
            <a:r>
              <a:rPr lang="ko-KR" altLang="en-US" dirty="0" smtClean="0"/>
              <a:t>데이터에서 증상이 발현된 날짜와 확진 판정을 받은 날짜 차이를 지역별로 구해 평균을 </a:t>
            </a:r>
            <a:r>
              <a:rPr lang="ko-KR" altLang="en-US" dirty="0" err="1" smtClean="0"/>
              <a:t>검진속도</a:t>
            </a:r>
            <a:r>
              <a:rPr lang="ko-KR" altLang="en-US" b="0" dirty="0" err="1" smtClean="0"/>
              <a:t>를</a:t>
            </a:r>
            <a:r>
              <a:rPr lang="ko-KR" altLang="en-US" b="0" dirty="0" smtClean="0"/>
              <a:t> 구했습니다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증상이 발현된 날짜 데이터의 </a:t>
            </a:r>
            <a:r>
              <a:rPr lang="ko-KR" altLang="en-US" b="0" dirty="0" err="1" smtClean="0"/>
              <a:t>결측값이</a:t>
            </a:r>
            <a:r>
              <a:rPr lang="ko-KR" altLang="en-US" b="0" dirty="0" smtClean="0"/>
              <a:t> 많아 단정할 순 없지만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확보한 데이터만으로 미루어볼 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전라북도의 </a:t>
            </a:r>
            <a:r>
              <a:rPr lang="ko-KR" altLang="en-US" b="0" dirty="0" err="1" smtClean="0"/>
              <a:t>검진속도가</a:t>
            </a:r>
            <a:r>
              <a:rPr lang="ko-KR" altLang="en-US" b="0" dirty="0" smtClean="0"/>
              <a:t> 평균 </a:t>
            </a:r>
            <a:r>
              <a:rPr lang="en-US" altLang="ko-KR" b="0" dirty="0" smtClean="0"/>
              <a:t>12</a:t>
            </a:r>
            <a:r>
              <a:rPr lang="ko-KR" altLang="en-US" b="0" dirty="0" smtClean="0"/>
              <a:t>일로 나타났습니다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하지만 전라북도의 </a:t>
            </a:r>
            <a:r>
              <a:rPr lang="ko-KR" altLang="en-US" b="0" dirty="0" err="1" smtClean="0"/>
              <a:t>증상발현</a:t>
            </a:r>
            <a:r>
              <a:rPr lang="ko-KR" altLang="en-US" b="0" dirty="0" smtClean="0"/>
              <a:t> 데이터 개수가 다른 지역에 비해 부족하므로 그 다음 평균 </a:t>
            </a:r>
            <a:r>
              <a:rPr lang="ko-KR" altLang="en-US" b="0" dirty="0" err="1" smtClean="0"/>
              <a:t>검진속도가</a:t>
            </a:r>
            <a:r>
              <a:rPr lang="ko-KR" altLang="en-US" b="0" dirty="0" smtClean="0"/>
              <a:t> 느린 세종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대전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경상북도의 데이터를 살펴봤습니다</a:t>
            </a:r>
            <a:r>
              <a:rPr lang="en-US" altLang="ko-KR" b="0" dirty="0" smtClean="0"/>
              <a:t>.</a:t>
            </a:r>
          </a:p>
          <a:p>
            <a:pPr marL="0" indent="0"/>
            <a:r>
              <a:rPr lang="ko-KR" altLang="en-US" b="0" dirty="0" smtClean="0"/>
              <a:t>그리고 이 세 지역 중 </a:t>
            </a:r>
            <a:r>
              <a:rPr lang="en-US" altLang="ko-KR" b="0" dirty="0" smtClean="0"/>
              <a:t>‘3-3 </a:t>
            </a:r>
            <a:r>
              <a:rPr lang="ko-KR" altLang="en-US" b="0" dirty="0" smtClean="0"/>
              <a:t>그래프</a:t>
            </a:r>
            <a:r>
              <a:rPr lang="en-US" altLang="ko-KR" b="0" dirty="0" smtClean="0"/>
              <a:t>’</a:t>
            </a:r>
            <a:r>
              <a:rPr lang="ko-KR" altLang="en-US" b="0" dirty="0" smtClean="0"/>
              <a:t>를 통해 고령층이 많이 거주하고 있는 경상북도에 집중해보겠습니다</a:t>
            </a:r>
            <a:r>
              <a:rPr lang="en-US" altLang="ko-KR" b="0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b="0" dirty="0" smtClean="0"/>
              <a:t>경상북도의 </a:t>
            </a:r>
            <a:r>
              <a:rPr lang="ko-KR" altLang="en-US" b="0" dirty="0" err="1" smtClean="0"/>
              <a:t>선별진료소</a:t>
            </a:r>
            <a:r>
              <a:rPr lang="ko-KR" altLang="en-US" b="0" dirty="0" smtClean="0"/>
              <a:t> 분포와 </a:t>
            </a:r>
            <a:r>
              <a:rPr lang="ko-KR" altLang="en-US" b="0" dirty="0" err="1" smtClean="0"/>
              <a:t>고령비율을</a:t>
            </a:r>
            <a:r>
              <a:rPr lang="ko-KR" altLang="en-US" b="0" dirty="0" smtClean="0"/>
              <a:t> 고려해보면 </a:t>
            </a:r>
            <a:r>
              <a:rPr lang="en-US" altLang="ko-KR" b="0" dirty="0" smtClean="0"/>
              <a:t>‘</a:t>
            </a:r>
            <a:r>
              <a:rPr lang="ko-KR" altLang="en-US" b="0" dirty="0" smtClean="0"/>
              <a:t>시</a:t>
            </a:r>
            <a:r>
              <a:rPr lang="en-US" altLang="ko-KR" b="0" dirty="0" smtClean="0"/>
              <a:t>’ </a:t>
            </a:r>
            <a:r>
              <a:rPr lang="ko-KR" altLang="en-US" b="0" dirty="0" smtClean="0"/>
              <a:t>단위의 도시 이외에도 </a:t>
            </a:r>
            <a:r>
              <a:rPr lang="en-US" altLang="ko-KR" b="0" dirty="0" smtClean="0"/>
              <a:t>‘</a:t>
            </a:r>
            <a:r>
              <a:rPr lang="ko-KR" altLang="en-US" b="0" dirty="0" smtClean="0"/>
              <a:t>군</a:t>
            </a:r>
            <a:r>
              <a:rPr lang="en-US" altLang="ko-KR" b="0" dirty="0" smtClean="0"/>
              <a:t>’ </a:t>
            </a:r>
            <a:r>
              <a:rPr lang="ko-KR" altLang="en-US" b="0" dirty="0" smtClean="0"/>
              <a:t>단위 지역들이 위치해 있고</a:t>
            </a:r>
            <a:r>
              <a:rPr lang="en-US" altLang="ko-KR" b="0" dirty="0" smtClean="0"/>
              <a:t>, </a:t>
            </a:r>
            <a:r>
              <a:rPr lang="ko-KR" altLang="en-US" dirty="0" smtClean="0"/>
              <a:t>도시에 집중된 선별진료소에 따라 진료 희망자가 몰린다면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단위 지역의 거주자의 경우 진료를 위해 도시로 나가야하는 문제가 제기됩니다</a:t>
            </a:r>
            <a:r>
              <a:rPr lang="en-US" altLang="ko-KR" dirty="0" smtClean="0"/>
              <a:t>. </a:t>
            </a:r>
            <a:r>
              <a:rPr lang="ko-KR" altLang="en-US" b="0" dirty="0" err="1" smtClean="0"/>
              <a:t>고령층에게</a:t>
            </a:r>
            <a:r>
              <a:rPr lang="ko-KR" altLang="en-US" b="0" dirty="0" smtClean="0"/>
              <a:t> 코로나 바이러스가 치명적이고 빠른 치료가 </a:t>
            </a:r>
            <a:r>
              <a:rPr lang="ko-KR" altLang="en-US" b="0" dirty="0" err="1" smtClean="0"/>
              <a:t>필요한만큼</a:t>
            </a:r>
            <a:r>
              <a:rPr lang="en-US" altLang="ko-KR" b="0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고령층에 대한 코로나 검진 접근성을 지속해서 </a:t>
            </a:r>
            <a:r>
              <a:rPr lang="ko-KR" altLang="en-US" dirty="0" err="1" smtClean="0">
                <a:solidFill>
                  <a:srgbClr val="FF0000"/>
                </a:solidFill>
              </a:rPr>
              <a:t>관리해야할</a:t>
            </a:r>
            <a:r>
              <a:rPr lang="ko-KR" altLang="en-US" dirty="0" smtClean="0">
                <a:solidFill>
                  <a:srgbClr val="FF0000"/>
                </a:solidFill>
              </a:rPr>
              <a:t> 필요가 있습니다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63076"/>
            <a:ext cx="5974010" cy="20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0-3.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7" y="742950"/>
            <a:ext cx="4731537" cy="3810000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508914" y="2571749"/>
            <a:ext cx="2539086" cy="685801"/>
          </a:xfrm>
          <a:prstGeom prst="frame">
            <a:avLst>
              <a:gd name="adj1" fmla="val 0"/>
            </a:avLst>
          </a:prstGeom>
          <a:solidFill>
            <a:srgbClr val="00B0F0"/>
          </a:solidFill>
          <a:ln>
            <a:solidFill>
              <a:srgbClr val="5B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48000" y="2571749"/>
            <a:ext cx="219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5334000" y="1986231"/>
            <a:ext cx="1430050" cy="1446550"/>
            <a:chOff x="447971" y="2887359"/>
            <a:chExt cx="2405073" cy="1500338"/>
          </a:xfrm>
        </p:grpSpPr>
        <p:sp>
          <p:nvSpPr>
            <p:cNvPr id="20" name="TextBox 19"/>
            <p:cNvSpPr txBox="1"/>
            <p:nvPr/>
          </p:nvSpPr>
          <p:spPr>
            <a:xfrm>
              <a:off x="499224" y="2887359"/>
              <a:ext cx="2353820" cy="150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endParaRPr lang="en-US" altLang="ko-KR" sz="1000" dirty="0"/>
            </a:p>
            <a:p>
              <a:r>
                <a:rPr lang="ko-KR" altLang="en-US" sz="1200" b="1" i="1" u="sng" dirty="0" smtClean="0"/>
                <a:t>주요 시각화 도구</a:t>
              </a:r>
              <a:endParaRPr lang="en-US" altLang="ko-KR" sz="1200" b="1" i="1" u="sng" dirty="0" smtClean="0"/>
            </a:p>
            <a:p>
              <a:endParaRPr lang="en-US" altLang="ko-KR" sz="1000" dirty="0"/>
            </a:p>
            <a:p>
              <a:pPr marL="228600" indent="-228600">
                <a:buAutoNum type="arabicPeriod"/>
              </a:pPr>
              <a:r>
                <a:rPr lang="en-US" altLang="ko-KR" sz="1200" b="1" dirty="0" err="1" smtClean="0"/>
                <a:t>Pydeck</a:t>
              </a:r>
              <a:endParaRPr lang="en-US" altLang="ko-KR" sz="1200" b="1" dirty="0" smtClean="0"/>
            </a:p>
            <a:p>
              <a:pPr marL="228600" indent="-228600">
                <a:buAutoNum type="arabicPeriod"/>
              </a:pPr>
              <a:r>
                <a:rPr lang="en-US" altLang="ko-KR" sz="1200" b="1" dirty="0" err="1" smtClean="0"/>
                <a:t>Pyecharts</a:t>
              </a:r>
              <a:endParaRPr lang="en-US" altLang="ko-KR" sz="1200" b="1" dirty="0" smtClean="0"/>
            </a:p>
            <a:p>
              <a:pPr marL="228600" indent="-228600">
                <a:buAutoNum type="arabicPeriod"/>
              </a:pPr>
              <a:r>
                <a:rPr lang="en-US" altLang="ko-KR" sz="1200" b="1" dirty="0" smtClean="0"/>
                <a:t>Folium</a:t>
              </a:r>
            </a:p>
            <a:p>
              <a:endParaRPr lang="en-US" altLang="ko-KR" sz="1000" dirty="0" smtClean="0"/>
            </a:p>
          </p:txBody>
        </p:sp>
        <p:sp>
          <p:nvSpPr>
            <p:cNvPr id="21" name="액자 20"/>
            <p:cNvSpPr/>
            <p:nvPr/>
          </p:nvSpPr>
          <p:spPr>
            <a:xfrm>
              <a:off x="447971" y="3178517"/>
              <a:ext cx="2354313" cy="1027434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649153"/>
            <a:ext cx="5974010" cy="235595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3-4.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경상북도 연령대별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검진속도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75176" y="649153"/>
            <a:ext cx="6007488" cy="2355955"/>
          </a:xfrm>
          <a:prstGeom prst="frame">
            <a:avLst>
              <a:gd name="adj1" fmla="val 1193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334886" y="59214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42121" y="3228022"/>
            <a:ext cx="2828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pyecharts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라이브러리를 활용하여 시각화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경상북도 데이터만 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‘bar’ </a:t>
            </a:r>
            <a:r>
              <a:rPr lang="ko-KR" altLang="en-US" sz="1000" b="1" dirty="0" smtClean="0"/>
              <a:t>그래프를 통해 경상북도 연령대별 </a:t>
            </a:r>
            <a:endParaRPr lang="en-US" altLang="ko-KR" sz="1000" b="1" dirty="0" smtClean="0"/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err="1" smtClean="0"/>
              <a:t>확진자</a:t>
            </a:r>
            <a:r>
              <a:rPr lang="ko-KR" altLang="en-US" sz="1000" b="1" dirty="0" smtClean="0"/>
              <a:t> 수 표현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     ‘line’ </a:t>
            </a:r>
            <a:r>
              <a:rPr lang="ko-KR" altLang="en-US" sz="1000" b="1" dirty="0" smtClean="0"/>
              <a:t>그래프를 통해 경상북도 연령대별</a:t>
            </a:r>
            <a:endParaRPr lang="en-US" altLang="ko-KR" sz="1000" dirty="0" smtClean="0"/>
          </a:p>
          <a:p>
            <a:r>
              <a:rPr lang="en-US" altLang="ko-KR" sz="1000" b="1" dirty="0" smtClean="0"/>
              <a:t>      </a:t>
            </a:r>
            <a:r>
              <a:rPr lang="ko-KR" altLang="en-US" sz="1000" b="1" dirty="0" smtClean="0"/>
              <a:t>평균 검진 속도 표현</a:t>
            </a:r>
            <a:endParaRPr lang="ko-KR" altLang="en-US" sz="1000" b="1" dirty="0"/>
          </a:p>
        </p:txBody>
      </p:sp>
      <p:sp>
        <p:nvSpPr>
          <p:cNvPr id="25" name="액자 24"/>
          <p:cNvSpPr/>
          <p:nvPr/>
        </p:nvSpPr>
        <p:spPr>
          <a:xfrm>
            <a:off x="2258408" y="3236083"/>
            <a:ext cx="2572824" cy="143796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4" idx="3"/>
            <a:endCxn id="24" idx="0"/>
          </p:cNvCxnSpPr>
          <p:nvPr/>
        </p:nvCxnSpPr>
        <p:spPr>
          <a:xfrm flipH="1">
            <a:off x="3656199" y="779359"/>
            <a:ext cx="2712165" cy="244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3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en-US" altLang="ko-KR" dirty="0"/>
              <a:t>3-4. </a:t>
            </a:r>
            <a:r>
              <a:rPr lang="ko-KR" altLang="en-US" dirty="0" smtClean="0"/>
              <a:t>경상북도 연령대별 </a:t>
            </a:r>
            <a:r>
              <a:rPr lang="ko-KR" altLang="en-US" dirty="0" err="1" smtClean="0"/>
              <a:t>검진속도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5176" y="3181350"/>
            <a:ext cx="5980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 smtClean="0"/>
              <a:t>앞서 그래프에서 데이터가 상대적으로 많고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연령층이 높은 경상북도가 </a:t>
            </a:r>
            <a:r>
              <a:rPr lang="ko-KR" altLang="en-US" b="0" dirty="0" err="1" smtClean="0"/>
              <a:t>증상발현</a:t>
            </a:r>
            <a:r>
              <a:rPr lang="ko-KR" altLang="en-US" b="0" dirty="0" smtClean="0"/>
              <a:t> 이후 확진 판정을 받기까지의 기간이 평균 </a:t>
            </a:r>
            <a:r>
              <a:rPr lang="en-US" altLang="ko-KR" b="0" dirty="0" smtClean="0"/>
              <a:t>6.4</a:t>
            </a:r>
            <a:r>
              <a:rPr lang="ko-KR" altLang="en-US" b="0" dirty="0" smtClean="0"/>
              <a:t>일 걸렸습니다</a:t>
            </a:r>
            <a:r>
              <a:rPr lang="en-US" altLang="ko-KR" b="0" dirty="0" smtClean="0"/>
              <a:t>. </a:t>
            </a:r>
            <a:endParaRPr lang="en-US" altLang="ko-KR" b="0" dirty="0"/>
          </a:p>
          <a:p>
            <a:pPr marL="0" indent="0"/>
            <a:endParaRPr lang="en-US" altLang="ko-KR" b="0" dirty="0" smtClean="0"/>
          </a:p>
          <a:p>
            <a:pPr marL="0" indent="0"/>
            <a:r>
              <a:rPr lang="ko-KR" altLang="en-US" b="0" dirty="0" smtClean="0"/>
              <a:t>물론 증상발현일을 알 수 있는 </a:t>
            </a:r>
            <a:r>
              <a:rPr lang="ko-KR" altLang="en-US" b="0" dirty="0" err="1" smtClean="0"/>
              <a:t>확진자</a:t>
            </a:r>
            <a:r>
              <a:rPr lang="ko-KR" altLang="en-US" b="0" dirty="0" smtClean="0"/>
              <a:t> 데이터가 부족하지만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가지고 있는 데이터만을 가지고 판단해보겠습니다</a:t>
            </a:r>
            <a:r>
              <a:rPr lang="en-US" altLang="ko-KR" b="0" dirty="0" smtClean="0"/>
              <a:t>. </a:t>
            </a:r>
            <a:endParaRPr lang="en-US" altLang="ko-KR" b="0" dirty="0"/>
          </a:p>
          <a:p>
            <a:pPr marL="0" indent="0"/>
            <a:r>
              <a:rPr lang="ko-KR" altLang="en-US" dirty="0" smtClean="0"/>
              <a:t>경상북도의 환자 데이터를 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확진자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증상발현일이 있는 환자만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대가 가장 많고 고령층은 적은 편이지만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고령층에 대한 검진 속도는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60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연령대에 비해 느리다는 것을 알 수 있습니다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b="0" dirty="0"/>
          </a:p>
          <a:p>
            <a:pPr marL="0" indent="0"/>
            <a:r>
              <a:rPr lang="ko-KR" altLang="en-US" dirty="0" smtClean="0">
                <a:solidFill>
                  <a:srgbClr val="FF0000"/>
                </a:solidFill>
              </a:rPr>
              <a:t>즉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고령층의 선별진료소의 접근성이 쉽게 이루어지지 않음을 시사하고 있습니다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7" y="667667"/>
            <a:ext cx="6078024" cy="2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D97247-EEC5-4178-A21A-B5FFED685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924" r="36054" b="-924"/>
          <a:stretch/>
        </p:blipFill>
        <p:spPr>
          <a:xfrm>
            <a:off x="288177" y="2040903"/>
            <a:ext cx="3394773" cy="2131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00F472-AE6E-4BD6-AF9F-76CBF400A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0" b="2123"/>
          <a:stretch/>
        </p:blipFill>
        <p:spPr>
          <a:xfrm>
            <a:off x="466415" y="1191896"/>
            <a:ext cx="3166173" cy="508514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3" name="액자 2"/>
          <p:cNvSpPr/>
          <p:nvPr/>
        </p:nvSpPr>
        <p:spPr>
          <a:xfrm>
            <a:off x="430750" y="1167748"/>
            <a:ext cx="3235960" cy="565802"/>
          </a:xfrm>
          <a:prstGeom prst="frame">
            <a:avLst>
              <a:gd name="adj1" fmla="val 3605"/>
            </a:avLst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27876" y="2003405"/>
            <a:ext cx="3235960" cy="2168545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05200" y="1096266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7875" y="192067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cxnSpLocks/>
          </p:cNvCxnSpPr>
          <p:nvPr/>
        </p:nvCxnSpPr>
        <p:spPr>
          <a:xfrm>
            <a:off x="3645031" y="1225380"/>
            <a:ext cx="15240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3663836" y="2101228"/>
            <a:ext cx="171176" cy="77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35012" y="163377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</a:t>
            </a:r>
            <a:r>
              <a:rPr lang="en-US" altLang="ko-KR" sz="1000" dirty="0"/>
              <a:t> </a:t>
            </a:r>
            <a:r>
              <a:rPr lang="en-US" altLang="ko-KR" sz="1000" b="1" dirty="0"/>
              <a:t>‘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_</a:t>
            </a:r>
            <a:r>
              <a:rPr lang="ko-KR" altLang="en-US" sz="1000" b="1" dirty="0"/>
              <a:t>격리병상</a:t>
            </a:r>
            <a:r>
              <a:rPr lang="en-US" altLang="ko-KR" sz="1000" b="1" dirty="0"/>
              <a:t>.csv</a:t>
            </a:r>
            <a:r>
              <a:rPr lang="en-US" altLang="ko-KR" sz="1000" dirty="0"/>
              <a:t>’ </a:t>
            </a:r>
            <a:r>
              <a:rPr lang="ko-KR" altLang="en-US" sz="1000" dirty="0"/>
              <a:t>파일을 통해 </a:t>
            </a:r>
            <a:r>
              <a:rPr lang="ko-KR" altLang="en-US" sz="1000" b="1" dirty="0"/>
              <a:t>지역별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     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격리병상 수</a:t>
            </a:r>
            <a:r>
              <a:rPr lang="ko-KR" altLang="en-US" sz="1000" dirty="0"/>
              <a:t> 데이터 가져오기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고령층 감염경로 데이터와의</a:t>
            </a:r>
            <a:r>
              <a:rPr lang="en-US" altLang="ko-KR" sz="1000" dirty="0"/>
              <a:t> </a:t>
            </a:r>
            <a:r>
              <a:rPr lang="ko-KR" altLang="en-US" sz="1000" dirty="0"/>
              <a:t>병합을 위해 </a:t>
            </a:r>
            <a:endParaRPr lang="en-US" altLang="ko-KR" sz="1000" dirty="0"/>
          </a:p>
          <a:p>
            <a:r>
              <a:rPr lang="en-US" altLang="ko-KR" sz="1000" dirty="0"/>
              <a:t>    ‘city’ </a:t>
            </a:r>
            <a:r>
              <a:rPr lang="ko-KR" altLang="en-US" sz="1000" dirty="0"/>
              <a:t>칼럼명을</a:t>
            </a:r>
            <a:r>
              <a:rPr lang="en-US" altLang="ko-KR" sz="1000" dirty="0"/>
              <a:t> ‘province’ </a:t>
            </a:r>
            <a:r>
              <a:rPr lang="ko-KR" altLang="en-US" sz="1000" dirty="0"/>
              <a:t>로 변경</a:t>
            </a:r>
            <a:endParaRPr lang="en-US" altLang="ko-KR" sz="1000" dirty="0"/>
          </a:p>
        </p:txBody>
      </p:sp>
      <p:sp>
        <p:nvSpPr>
          <p:cNvPr id="22" name="액자 21"/>
          <p:cNvSpPr/>
          <p:nvPr/>
        </p:nvSpPr>
        <p:spPr>
          <a:xfrm>
            <a:off x="3847455" y="1581150"/>
            <a:ext cx="2743200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5012" y="300835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수데이터와의</a:t>
            </a:r>
            <a:r>
              <a:rPr lang="en-US" altLang="ko-KR" sz="1000" dirty="0"/>
              <a:t> </a:t>
            </a:r>
            <a:r>
              <a:rPr lang="ko-KR" altLang="en-US" sz="1000" dirty="0"/>
              <a:t>병합을 위해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고령층 감염경로 데이터의</a:t>
            </a:r>
            <a:r>
              <a:rPr lang="en-US" altLang="ko-KR" sz="1000" dirty="0"/>
              <a:t> </a:t>
            </a:r>
            <a:r>
              <a:rPr lang="ko-KR" altLang="en-US" sz="1000" b="1" dirty="0"/>
              <a:t>지역이름을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한글로 변경</a:t>
            </a:r>
            <a:endParaRPr lang="en-US" altLang="ko-KR" sz="1000" b="1" dirty="0"/>
          </a:p>
        </p:txBody>
      </p:sp>
      <p:sp>
        <p:nvSpPr>
          <p:cNvPr id="25" name="액자 24"/>
          <p:cNvSpPr/>
          <p:nvPr/>
        </p:nvSpPr>
        <p:spPr>
          <a:xfrm>
            <a:off x="3847455" y="2950122"/>
            <a:ext cx="2743200" cy="6122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5D7A1C-6299-4D09-9677-E48DC50AA599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3-5.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음압병상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및 격리병상 현황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9462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B1B6A2-8376-4519-9382-F1EB42542D00}"/>
              </a:ext>
            </a:extLst>
          </p:cNvPr>
          <p:cNvGrpSpPr/>
          <p:nvPr/>
        </p:nvGrpSpPr>
        <p:grpSpPr>
          <a:xfrm>
            <a:off x="474571" y="914400"/>
            <a:ext cx="5952593" cy="1579471"/>
            <a:chOff x="488599" y="733840"/>
            <a:chExt cx="6472231" cy="157947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689BFC-D07D-4147-AB49-2C1A7508A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5" b="-2266"/>
            <a:stretch/>
          </p:blipFill>
          <p:spPr>
            <a:xfrm>
              <a:off x="488599" y="733840"/>
              <a:ext cx="6472231" cy="40245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20D4CB-E2E9-42A5-83C2-226F77674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5" b="545"/>
            <a:stretch/>
          </p:blipFill>
          <p:spPr>
            <a:xfrm>
              <a:off x="488599" y="1129748"/>
              <a:ext cx="6472231" cy="1809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22C74B4-2444-4DCB-995B-B15218C84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5" b="-1295"/>
            <a:stretch/>
          </p:blipFill>
          <p:spPr>
            <a:xfrm>
              <a:off x="488599" y="1313395"/>
              <a:ext cx="6472231" cy="999916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cxnSp>
        <p:nvCxnSpPr>
          <p:cNvPr id="6" name="직선 화살표 연결선 5"/>
          <p:cNvCxnSpPr>
            <a:cxnSpLocks/>
            <a:stCxn id="11" idx="3"/>
          </p:cNvCxnSpPr>
          <p:nvPr/>
        </p:nvCxnSpPr>
        <p:spPr>
          <a:xfrm flipH="1">
            <a:off x="4963740" y="1558375"/>
            <a:ext cx="1382602" cy="112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stCxn id="4" idx="3"/>
          </p:cNvCxnSpPr>
          <p:nvPr/>
        </p:nvCxnSpPr>
        <p:spPr>
          <a:xfrm flipH="1">
            <a:off x="1981200" y="953684"/>
            <a:ext cx="4351593" cy="173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573" y="2844046"/>
            <a:ext cx="28997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3. </a:t>
            </a:r>
            <a:r>
              <a:rPr lang="ko-KR" altLang="en-US" sz="1000" dirty="0"/>
              <a:t>지역별 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 데이터와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 </a:t>
            </a:r>
            <a:r>
              <a:rPr lang="ko-KR" altLang="en-US" sz="1000" b="1" dirty="0"/>
              <a:t>데이터 병합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고령층 감염경로 데이터에서 </a:t>
            </a:r>
            <a:r>
              <a:rPr lang="ko-KR" altLang="en-US" sz="1000" b="1" dirty="0"/>
              <a:t>지역별 고령층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수 데이터만 추출 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국가지정 </a:t>
            </a:r>
            <a:r>
              <a:rPr lang="ko-KR" altLang="en-US" sz="1000" dirty="0" err="1"/>
              <a:t>음압병상</a:t>
            </a:r>
            <a:r>
              <a:rPr lang="ko-KR" altLang="en-US" sz="1000" dirty="0"/>
              <a:t> 및 격리병상이 존재하지</a:t>
            </a:r>
            <a:endParaRPr lang="en-US" altLang="ko-KR" sz="1000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않는 </a:t>
            </a:r>
            <a:r>
              <a:rPr lang="en-US" altLang="ko-KR" sz="1000" dirty="0"/>
              <a:t>‘Sejong’ </a:t>
            </a:r>
            <a:r>
              <a:rPr lang="ko-KR" altLang="en-US" sz="1000" dirty="0"/>
              <a:t>행은 삭제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 데이터를 ‘</a:t>
            </a:r>
            <a:r>
              <a:rPr lang="en-US" altLang="ko-KR" sz="1000" dirty="0"/>
              <a:t>province’</a:t>
            </a:r>
            <a:r>
              <a:rPr lang="ko-KR" altLang="en-US" sz="1000" dirty="0"/>
              <a:t>기준</a:t>
            </a:r>
            <a:endParaRPr lang="en-US" altLang="ko-KR" sz="1000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오름차순 정렬 후</a:t>
            </a:r>
            <a:r>
              <a:rPr lang="en-US" altLang="ko-KR" sz="1000" dirty="0"/>
              <a:t>, </a:t>
            </a:r>
            <a:r>
              <a:rPr lang="ko-KR" altLang="en-US" sz="1000" dirty="0"/>
              <a:t>두 데이터셋 병합</a:t>
            </a:r>
            <a:endParaRPr lang="ko-KR" altLang="en-US" sz="1000" b="1" dirty="0"/>
          </a:p>
        </p:txBody>
      </p:sp>
      <p:sp>
        <p:nvSpPr>
          <p:cNvPr id="19" name="액자 18"/>
          <p:cNvSpPr/>
          <p:nvPr/>
        </p:nvSpPr>
        <p:spPr>
          <a:xfrm>
            <a:off x="474572" y="2844045"/>
            <a:ext cx="2899749" cy="178510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39607" y="886262"/>
            <a:ext cx="5974010" cy="605033"/>
          </a:xfrm>
          <a:prstGeom prst="frame">
            <a:avLst>
              <a:gd name="adj1" fmla="val 1882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99315" y="76646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439606" y="1465896"/>
            <a:ext cx="5974009" cy="1027975"/>
          </a:xfrm>
          <a:prstGeom prst="frame">
            <a:avLst>
              <a:gd name="adj1" fmla="val 221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312864" y="137116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0730" y="2876550"/>
            <a:ext cx="2987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</a:t>
            </a:r>
            <a:r>
              <a:rPr lang="en-US" altLang="ko-KR" sz="1000" dirty="0"/>
              <a:t>x</a:t>
            </a:r>
            <a:r>
              <a:rPr lang="ko-KR" altLang="en-US" sz="1000" dirty="0"/>
              <a:t>축에 표시되는 지역이름을 간략하게 표현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 bar </a:t>
            </a:r>
            <a:r>
              <a:rPr lang="ko-KR" altLang="en-US" sz="1000" b="1" dirty="0"/>
              <a:t>그래프 생성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 bar</a:t>
            </a:r>
            <a:r>
              <a:rPr lang="ko-KR" altLang="en-US" sz="1000" dirty="0"/>
              <a:t>그래프의 최대값</a:t>
            </a:r>
            <a:r>
              <a:rPr lang="en-US" altLang="ko-KR" sz="1000" dirty="0"/>
              <a:t>,</a:t>
            </a:r>
            <a:r>
              <a:rPr lang="ko-KR" altLang="en-US" sz="1000" dirty="0"/>
              <a:t>최소값</a:t>
            </a:r>
            <a:r>
              <a:rPr lang="en-US" altLang="ko-KR" sz="1000" dirty="0"/>
              <a:t>,</a:t>
            </a:r>
            <a:r>
              <a:rPr lang="ko-KR" altLang="en-US" sz="1000" dirty="0"/>
              <a:t>평균</a:t>
            </a:r>
            <a:r>
              <a:rPr lang="en-US" altLang="ko-KR" sz="1000" dirty="0"/>
              <a:t>, </a:t>
            </a:r>
            <a:r>
              <a:rPr lang="ko-KR" altLang="en-US" sz="1000" dirty="0"/>
              <a:t>범례 표시 등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세부 설정 </a:t>
            </a:r>
          </a:p>
          <a:p>
            <a:endParaRPr lang="ko-KR" altLang="en-US" sz="1000" b="1" dirty="0"/>
          </a:p>
        </p:txBody>
      </p:sp>
      <p:sp>
        <p:nvSpPr>
          <p:cNvPr id="21" name="액자 20"/>
          <p:cNvSpPr/>
          <p:nvPr/>
        </p:nvSpPr>
        <p:spPr>
          <a:xfrm>
            <a:off x="3513866" y="2853404"/>
            <a:ext cx="2899749" cy="14773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A952D-E4BE-44DE-A124-7EA6607D2C21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3-5.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음압병상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및 격리병상 현황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( 2 )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475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A952D-E4BE-44DE-A124-7EA6607D2C21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3-5.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음압병상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및 격리병상 현황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5E03229-E2D8-45F9-90A1-CFFD84DBB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4" y="767014"/>
            <a:ext cx="5922335" cy="2770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F2705-1FE8-4895-9072-FB0F6CB0339E}"/>
              </a:ext>
            </a:extLst>
          </p:cNvPr>
          <p:cNvSpPr txBox="1"/>
          <p:nvPr/>
        </p:nvSpPr>
        <p:spPr>
          <a:xfrm>
            <a:off x="533400" y="3537287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코로나와 같은 </a:t>
            </a:r>
            <a:r>
              <a:rPr lang="ko-KR" altLang="en-US" sz="1000" dirty="0" err="1"/>
              <a:t>감염병</a:t>
            </a:r>
            <a:r>
              <a:rPr lang="ko-KR" altLang="en-US" sz="1000" dirty="0"/>
              <a:t> 환자의 경우 바이러스가 병실 밖으로 확산되는 것을 방지하기 위해 </a:t>
            </a:r>
            <a:r>
              <a:rPr lang="ko-KR" altLang="en-US" sz="1000" dirty="0" err="1"/>
              <a:t>음압병실에서</a:t>
            </a:r>
            <a:r>
              <a:rPr lang="ko-KR" altLang="en-US" sz="1000" dirty="0"/>
              <a:t> 치료를 받는 것이 원칙이지만</a:t>
            </a:r>
            <a:r>
              <a:rPr lang="en-US" altLang="ko-KR" sz="1000" dirty="0"/>
              <a:t>, </a:t>
            </a:r>
            <a:r>
              <a:rPr lang="ko-KR" altLang="en-US" sz="1000" dirty="0"/>
              <a:t>병실이 부족한 상황에서는 일반 격리병실을 이용하게 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따라서 의료인프라의 현황을 파악하고자 전국 </a:t>
            </a:r>
            <a:r>
              <a:rPr lang="ko-KR" altLang="en-US" sz="1000" dirty="0" err="1"/>
              <a:t>음압병상</a:t>
            </a:r>
            <a:r>
              <a:rPr lang="ko-KR" altLang="en-US" sz="1000" dirty="0"/>
              <a:t> 데이터와 국가지정 격리병상 데이터를 활용해보았습니다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 결과 </a:t>
            </a:r>
            <a:r>
              <a:rPr lang="ko-KR" altLang="en-US" sz="1000" b="1" dirty="0"/>
              <a:t>서울에는 평균을 훨씬 뛰어 넘는 </a:t>
            </a:r>
            <a:r>
              <a:rPr lang="en-US" altLang="ko-KR" sz="1000" b="1" dirty="0"/>
              <a:t>435</a:t>
            </a:r>
            <a:r>
              <a:rPr lang="ko-KR" altLang="en-US" sz="1000" b="1" dirty="0"/>
              <a:t>개의 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격리병상이 있는 반면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경기도와 경상남도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부산광역시를 제외한 모든 지역이 평균에 미치지 못하는 것으로 나타났습니다</a:t>
            </a:r>
            <a:r>
              <a:rPr lang="en-US" altLang="ko-KR" sz="1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371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8816D4-9050-4D5F-85E4-D481F68D788F}"/>
              </a:ext>
            </a:extLst>
          </p:cNvPr>
          <p:cNvGrpSpPr/>
          <p:nvPr/>
        </p:nvGrpSpPr>
        <p:grpSpPr>
          <a:xfrm>
            <a:off x="457200" y="906820"/>
            <a:ext cx="5974008" cy="1628195"/>
            <a:chOff x="439607" y="906820"/>
            <a:chExt cx="5974008" cy="16281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AC2447-7799-43B7-8C26-6D06180A8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90"/>
            <a:stretch/>
          </p:blipFill>
          <p:spPr>
            <a:xfrm>
              <a:off x="439607" y="906820"/>
              <a:ext cx="5974008" cy="6586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82DBDB-6E61-41AC-AF60-A6FF4EC9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07" y="1556044"/>
              <a:ext cx="5974008" cy="978971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cxnSp>
        <p:nvCxnSpPr>
          <p:cNvPr id="6" name="직선 화살표 연결선 5"/>
          <p:cNvCxnSpPr>
            <a:cxnSpLocks/>
            <a:stCxn id="11" idx="3"/>
          </p:cNvCxnSpPr>
          <p:nvPr/>
        </p:nvCxnSpPr>
        <p:spPr>
          <a:xfrm flipH="1">
            <a:off x="4953000" y="1558375"/>
            <a:ext cx="1393342" cy="126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stCxn id="4" idx="3"/>
          </p:cNvCxnSpPr>
          <p:nvPr/>
        </p:nvCxnSpPr>
        <p:spPr>
          <a:xfrm flipH="1">
            <a:off x="1981200" y="953684"/>
            <a:ext cx="4351593" cy="18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439607" y="886262"/>
            <a:ext cx="5974010" cy="658619"/>
          </a:xfrm>
          <a:prstGeom prst="frame">
            <a:avLst>
              <a:gd name="adj1" fmla="val 1882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99315" y="76646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439606" y="1532898"/>
            <a:ext cx="5974009" cy="1002117"/>
          </a:xfrm>
          <a:prstGeom prst="frame">
            <a:avLst>
              <a:gd name="adj1" fmla="val 2210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312864" y="1371160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A952D-E4BE-44DE-A124-7EA6607D2C21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3-6.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수용력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501B5B-C5EA-4B18-85C0-B2FF04FA05E5}"/>
              </a:ext>
            </a:extLst>
          </p:cNvPr>
          <p:cNvSpPr txBox="1"/>
          <p:nvPr/>
        </p:nvSpPr>
        <p:spPr>
          <a:xfrm>
            <a:off x="474573" y="2952751"/>
            <a:ext cx="2899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ko-KR" altLang="en-US" sz="1000" dirty="0"/>
              <a:t>앞서 병합한 데이터셋에 </a:t>
            </a:r>
            <a:r>
              <a:rPr lang="ko-KR" altLang="en-US" sz="1000" b="1" dirty="0"/>
              <a:t>지역별 고령층 </a:t>
            </a:r>
            <a:r>
              <a:rPr lang="ko-KR" altLang="en-US" sz="1000" b="1" dirty="0" err="1"/>
              <a:t>확진자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대비 병상 수용력 칼럼 추가</a:t>
            </a:r>
            <a:endParaRPr lang="en-US" altLang="ko-KR" sz="1000" b="1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수를 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수로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나눈 후</a:t>
            </a:r>
            <a:r>
              <a:rPr lang="en-US" altLang="ko-KR" sz="1000" dirty="0"/>
              <a:t>, </a:t>
            </a:r>
            <a:r>
              <a:rPr lang="ko-KR" altLang="en-US" sz="1000" dirty="0"/>
              <a:t>소수 첫째 자리까지 반올림하여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구한 병상 수용력을 </a:t>
            </a:r>
            <a:r>
              <a:rPr lang="en-US" altLang="ko-KR" sz="1000" dirty="0"/>
              <a:t>‘capacity’ </a:t>
            </a:r>
            <a:r>
              <a:rPr lang="ko-KR" altLang="en-US" sz="1000" dirty="0"/>
              <a:t>칼럼으로 추가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고령층 </a:t>
            </a:r>
            <a:r>
              <a:rPr lang="ko-KR" altLang="en-US" sz="1000" dirty="0" err="1"/>
              <a:t>확진자가</a:t>
            </a:r>
            <a:r>
              <a:rPr lang="ko-KR" altLang="en-US" sz="1000" dirty="0"/>
              <a:t> 없는 </a:t>
            </a:r>
            <a:r>
              <a:rPr lang="en-US" altLang="ko-KR" sz="1000" dirty="0"/>
              <a:t>‘</a:t>
            </a:r>
            <a:r>
              <a:rPr lang="ko-KR" altLang="en-US" sz="1000" dirty="0"/>
              <a:t>제주특별자치도</a:t>
            </a:r>
            <a:r>
              <a:rPr lang="en-US" altLang="ko-KR" sz="1000" dirty="0"/>
              <a:t>’  15</a:t>
            </a:r>
            <a:r>
              <a:rPr lang="ko-KR" altLang="en-US" sz="1000" dirty="0"/>
              <a:t>행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은 삭제</a:t>
            </a:r>
            <a:endParaRPr lang="en-US" altLang="ko-KR" sz="1000" dirty="0"/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52D65173-AAC5-49F4-A15D-5E6D7E68C37B}"/>
              </a:ext>
            </a:extLst>
          </p:cNvPr>
          <p:cNvSpPr/>
          <p:nvPr/>
        </p:nvSpPr>
        <p:spPr>
          <a:xfrm>
            <a:off x="474572" y="2952750"/>
            <a:ext cx="2899749" cy="148668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9474B-0440-49CB-A447-0DF30D914D52}"/>
              </a:ext>
            </a:extLst>
          </p:cNvPr>
          <p:cNvSpPr txBox="1"/>
          <p:nvPr/>
        </p:nvSpPr>
        <p:spPr>
          <a:xfrm>
            <a:off x="3520730" y="2985255"/>
            <a:ext cx="2987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x</a:t>
            </a:r>
            <a:r>
              <a:rPr lang="ko-KR" altLang="en-US" sz="1000" dirty="0"/>
              <a:t>축에 표시되는 지역이름을 간략하게 표현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bar </a:t>
            </a:r>
            <a:r>
              <a:rPr lang="ko-KR" altLang="en-US" sz="1000" b="1" dirty="0"/>
              <a:t>그래프 생성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bar</a:t>
            </a:r>
            <a:r>
              <a:rPr lang="ko-KR" altLang="en-US" sz="1000" dirty="0"/>
              <a:t>그래프의 최대값</a:t>
            </a:r>
            <a:r>
              <a:rPr lang="en-US" altLang="ko-KR" sz="1000" dirty="0"/>
              <a:t>,</a:t>
            </a:r>
            <a:r>
              <a:rPr lang="ko-KR" altLang="en-US" sz="1000" dirty="0"/>
              <a:t>최소값</a:t>
            </a:r>
            <a:r>
              <a:rPr lang="en-US" altLang="ko-KR" sz="1000" dirty="0"/>
              <a:t>,</a:t>
            </a:r>
            <a:r>
              <a:rPr lang="ko-KR" altLang="en-US" sz="1000" dirty="0"/>
              <a:t>평균</a:t>
            </a:r>
            <a:r>
              <a:rPr lang="en-US" altLang="ko-KR" sz="1000" dirty="0"/>
              <a:t>, </a:t>
            </a:r>
            <a:r>
              <a:rPr lang="ko-KR" altLang="en-US" sz="1000" dirty="0"/>
              <a:t>범례 표시 등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세부 설정 </a:t>
            </a:r>
          </a:p>
          <a:p>
            <a:endParaRPr lang="en-US" altLang="ko-KR" sz="1000" b="1" dirty="0"/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D39B2F95-EC17-45CA-A686-9DA5F8A7E962}"/>
              </a:ext>
            </a:extLst>
          </p:cNvPr>
          <p:cNvSpPr/>
          <p:nvPr/>
        </p:nvSpPr>
        <p:spPr>
          <a:xfrm>
            <a:off x="3513866" y="2962109"/>
            <a:ext cx="2899749" cy="14773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69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A952D-E4BE-44DE-A124-7EA6607D2C21}"/>
              </a:ext>
            </a:extLst>
          </p:cNvPr>
          <p:cNvSpPr txBox="1"/>
          <p:nvPr/>
        </p:nvSpPr>
        <p:spPr>
          <a:xfrm>
            <a:off x="475176" y="196018"/>
            <a:ext cx="53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3-6.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수용력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BCE5C6-B3A4-4734-99C7-A8F656984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6" y="767014"/>
            <a:ext cx="5925624" cy="2770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17F59-1861-4DD0-B199-72296E12C711}"/>
              </a:ext>
            </a:extLst>
          </p:cNvPr>
          <p:cNvSpPr txBox="1"/>
          <p:nvPr/>
        </p:nvSpPr>
        <p:spPr>
          <a:xfrm>
            <a:off x="533400" y="3537287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이번 코로나 사태에 따른 </a:t>
            </a:r>
            <a:r>
              <a:rPr lang="ko-KR" altLang="en-US" sz="1000" b="1" dirty="0"/>
              <a:t>고령층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수에 비추어 보았을 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의료인프라 부족 현상은 더욱 심각합니다</a:t>
            </a:r>
            <a:r>
              <a:rPr lang="en-US" altLang="ko-KR" sz="1000" b="1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고령층 </a:t>
            </a:r>
            <a:r>
              <a:rPr lang="ko-KR" altLang="en-US" sz="1000" dirty="0" err="1"/>
              <a:t>확진자만을</a:t>
            </a:r>
            <a:r>
              <a:rPr lang="ko-KR" altLang="en-US" sz="1000" dirty="0"/>
              <a:t> 대상으로 비교한 것임에도 불구하고</a:t>
            </a:r>
            <a:r>
              <a:rPr lang="en-US" altLang="ko-KR" sz="1000" dirty="0"/>
              <a:t>, </a:t>
            </a:r>
            <a:r>
              <a:rPr lang="ko-KR" altLang="en-US" sz="1000" dirty="0"/>
              <a:t>광주광역시와 전라남도를 제외한 모든 지역에서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격리병상의 수용력이 저조한 모습을 보이고 있습니다</a:t>
            </a:r>
            <a:r>
              <a:rPr lang="en-US" altLang="ko-KR" sz="1000" dirty="0"/>
              <a:t>. </a:t>
            </a:r>
            <a:r>
              <a:rPr lang="ko-KR" altLang="en-US" sz="1000" b="1" dirty="0">
                <a:solidFill>
                  <a:srgbClr val="FF0000"/>
                </a:solidFill>
              </a:rPr>
              <a:t>특히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경기도나 경상북도의 경우에는 고령층 </a:t>
            </a:r>
            <a:r>
              <a:rPr lang="ko-KR" altLang="en-US" sz="1000" b="1" dirty="0" err="1">
                <a:solidFill>
                  <a:srgbClr val="FF0000"/>
                </a:solidFill>
              </a:rPr>
              <a:t>확진자조차</a:t>
            </a:r>
            <a:r>
              <a:rPr lang="ko-KR" altLang="en-US" sz="1000" b="1" dirty="0">
                <a:solidFill>
                  <a:srgbClr val="FF0000"/>
                </a:solidFill>
              </a:rPr>
              <a:t> 제대로 수용하지 못했다는 사실을 알 수 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187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31001FB-8860-4102-BD07-74773CF4FB02}"/>
              </a:ext>
            </a:extLst>
          </p:cNvPr>
          <p:cNvGrpSpPr/>
          <p:nvPr/>
        </p:nvGrpSpPr>
        <p:grpSpPr>
          <a:xfrm>
            <a:off x="488881" y="1194314"/>
            <a:ext cx="3182424" cy="2901436"/>
            <a:chOff x="488881" y="762911"/>
            <a:chExt cx="3182424" cy="290143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4780A6-0812-4E24-80D3-949E6C31C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46"/>
            <a:stretch/>
          </p:blipFill>
          <p:spPr>
            <a:xfrm>
              <a:off x="488881" y="762911"/>
              <a:ext cx="3182424" cy="58963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3FFC65D-4EAA-43A4-A3CD-428BC866D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06"/>
            <a:stretch/>
          </p:blipFill>
          <p:spPr>
            <a:xfrm>
              <a:off x="488882" y="1355155"/>
              <a:ext cx="3168718" cy="6400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0E2600-D44D-4873-A40C-589229A59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9356" b="-1962"/>
            <a:stretch/>
          </p:blipFill>
          <p:spPr>
            <a:xfrm>
              <a:off x="489265" y="1995166"/>
              <a:ext cx="3168335" cy="44531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49D7D49-28BC-4B30-8C14-985A77B73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4544"/>
            <a:stretch/>
          </p:blipFill>
          <p:spPr>
            <a:xfrm>
              <a:off x="488882" y="2418382"/>
              <a:ext cx="3168335" cy="124596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974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3-7.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예상 고령층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수용력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sz="2000" dirty="0"/>
          </a:p>
        </p:txBody>
      </p:sp>
      <p:sp>
        <p:nvSpPr>
          <p:cNvPr id="8" name="액자 7"/>
          <p:cNvSpPr/>
          <p:nvPr/>
        </p:nvSpPr>
        <p:spPr>
          <a:xfrm>
            <a:off x="475176" y="1200150"/>
            <a:ext cx="3182424" cy="1223311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43300" y="113321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cxnSpLocks/>
          </p:cNvCxnSpPr>
          <p:nvPr/>
        </p:nvCxnSpPr>
        <p:spPr>
          <a:xfrm>
            <a:off x="3685088" y="2919915"/>
            <a:ext cx="132332" cy="43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3676070" y="1336890"/>
            <a:ext cx="117640" cy="25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3887946" y="590550"/>
            <a:ext cx="2743200" cy="178660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3404" y="3106638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3. </a:t>
            </a:r>
            <a:r>
              <a:rPr lang="ko-KR" altLang="en-US" sz="1000" dirty="0"/>
              <a:t>지역별 인구 수 데이터와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</a:t>
            </a:r>
            <a:endParaRPr lang="en-US" altLang="ko-KR" sz="1000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데이터 병합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en-US" altLang="ko-KR" sz="1000" dirty="0"/>
              <a:t>2020</a:t>
            </a:r>
            <a:r>
              <a:rPr lang="ko-KR" altLang="en-US" sz="1000" dirty="0"/>
              <a:t>년 인구 데이터에서 </a:t>
            </a:r>
            <a:r>
              <a:rPr lang="ko-KR" altLang="en-US" sz="1000" b="1" dirty="0"/>
              <a:t>지역별 인구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수</a:t>
            </a:r>
            <a:endParaRPr lang="en-US" altLang="ko-KR" sz="1000" b="1" dirty="0"/>
          </a:p>
          <a:p>
            <a:r>
              <a:rPr lang="en-US" altLang="ko-KR" sz="1000" b="1" dirty="0"/>
              <a:t>   </a:t>
            </a:r>
            <a:r>
              <a:rPr lang="ko-KR" altLang="en-US" sz="1000" b="1" dirty="0"/>
              <a:t>데이터 추출</a:t>
            </a:r>
            <a:endParaRPr lang="en-US" altLang="ko-KR" sz="1000" b="1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데이터와의 병합을 위해</a:t>
            </a:r>
            <a:endParaRPr lang="en-US" altLang="ko-KR" sz="1000" dirty="0"/>
          </a:p>
          <a:p>
            <a:r>
              <a:rPr lang="en-US" altLang="ko-KR" sz="1000" dirty="0"/>
              <a:t>    ‘city’ </a:t>
            </a:r>
            <a:r>
              <a:rPr lang="ko-KR" altLang="en-US" sz="1000" dirty="0"/>
              <a:t>칼럼명을 </a:t>
            </a:r>
            <a:r>
              <a:rPr lang="en-US" altLang="ko-KR" sz="1000" dirty="0"/>
              <a:t>‘province’ </a:t>
            </a:r>
            <a:r>
              <a:rPr lang="ko-KR" altLang="en-US" sz="1000" dirty="0"/>
              <a:t>로 변경한 후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‘province’</a:t>
            </a:r>
            <a:r>
              <a:rPr lang="ko-KR" altLang="en-US" sz="1000" dirty="0"/>
              <a:t> 기준 오름차순 정렬 및 인덱스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재설정</a:t>
            </a:r>
            <a:endParaRPr lang="en-US" altLang="ko-KR" sz="1000" dirty="0"/>
          </a:p>
        </p:txBody>
      </p:sp>
      <p:sp>
        <p:nvSpPr>
          <p:cNvPr id="19" name="액자 18"/>
          <p:cNvSpPr/>
          <p:nvPr/>
        </p:nvSpPr>
        <p:spPr>
          <a:xfrm>
            <a:off x="3888528" y="3106638"/>
            <a:ext cx="2743200" cy="163121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C3D621-1E8F-4867-A627-CAF29D4E82CC}"/>
              </a:ext>
            </a:extLst>
          </p:cNvPr>
          <p:cNvSpPr/>
          <p:nvPr/>
        </p:nvSpPr>
        <p:spPr>
          <a:xfrm>
            <a:off x="488881" y="2863920"/>
            <a:ext cx="3168336" cy="12318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4DA24-1DF1-4A05-999C-A1CBDB749AEC}"/>
              </a:ext>
            </a:extLst>
          </p:cNvPr>
          <p:cNvSpPr txBox="1"/>
          <p:nvPr/>
        </p:nvSpPr>
        <p:spPr>
          <a:xfrm>
            <a:off x="3886200" y="590550"/>
            <a:ext cx="274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</a:t>
            </a:r>
            <a:r>
              <a:rPr lang="en-US" altLang="ko-KR" sz="1000" dirty="0"/>
              <a:t> </a:t>
            </a:r>
            <a:r>
              <a:rPr lang="en-US" altLang="ko-KR" sz="1000" b="1" dirty="0"/>
              <a:t>‘TimeAge.csv</a:t>
            </a:r>
            <a:r>
              <a:rPr lang="en-US" altLang="ko-KR" sz="1000" dirty="0"/>
              <a:t>’ </a:t>
            </a:r>
            <a:r>
              <a:rPr lang="ko-KR" altLang="en-US" sz="1000" dirty="0"/>
              <a:t>파일을 통해 </a:t>
            </a:r>
            <a:r>
              <a:rPr lang="ko-KR" altLang="en-US" sz="1000" b="1" dirty="0"/>
              <a:t>전체 고령층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    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수</a:t>
            </a:r>
            <a:r>
              <a:rPr lang="ko-KR" altLang="en-US" sz="1000" dirty="0"/>
              <a:t> 데이터</a:t>
            </a:r>
            <a:r>
              <a:rPr lang="en-US" altLang="ko-KR" sz="1000" dirty="0"/>
              <a:t>, </a:t>
            </a:r>
            <a:r>
              <a:rPr lang="en-US" altLang="ko-KR" sz="1000" b="1" dirty="0"/>
              <a:t>‘2020</a:t>
            </a:r>
            <a:r>
              <a:rPr lang="ko-KR" altLang="en-US" sz="1000" b="1" dirty="0"/>
              <a:t>년</a:t>
            </a:r>
            <a:r>
              <a:rPr lang="en-US" altLang="ko-KR" sz="1000" b="1" dirty="0"/>
              <a:t>_</a:t>
            </a:r>
            <a:r>
              <a:rPr lang="ko-KR" altLang="en-US" sz="1000" b="1" dirty="0"/>
              <a:t>인구</a:t>
            </a:r>
            <a:r>
              <a:rPr lang="en-US" altLang="ko-KR" sz="1000" b="1" dirty="0"/>
              <a:t>.txt’</a:t>
            </a:r>
            <a:r>
              <a:rPr lang="en-US" altLang="ko-KR" sz="1000" dirty="0"/>
              <a:t> </a:t>
            </a:r>
            <a:r>
              <a:rPr lang="ko-KR" altLang="en-US" sz="1000" dirty="0"/>
              <a:t>파일을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통해 </a:t>
            </a:r>
            <a:r>
              <a:rPr lang="ko-KR" altLang="en-US" sz="1000" b="1" dirty="0"/>
              <a:t>전체 인구 수</a:t>
            </a:r>
            <a:r>
              <a:rPr lang="ko-KR" altLang="en-US" sz="1000" dirty="0"/>
              <a:t> 데이터 가져오기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연령별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 데이터에서 존재하지 않는</a:t>
            </a:r>
            <a:endParaRPr lang="en-US" altLang="ko-KR" sz="1000" dirty="0"/>
          </a:p>
          <a:p>
            <a:r>
              <a:rPr lang="en-US" altLang="ko-KR" sz="1000" dirty="0"/>
              <a:t>    90</a:t>
            </a:r>
            <a:r>
              <a:rPr lang="ko-KR" altLang="en-US" sz="1000" dirty="0"/>
              <a:t>대 데이터를 제외한 </a:t>
            </a:r>
            <a:r>
              <a:rPr lang="en-US" altLang="ko-KR" sz="1000" b="1" dirty="0"/>
              <a:t>60 ~ 80</a:t>
            </a:r>
            <a:r>
              <a:rPr lang="ko-KR" altLang="en-US" sz="1000" b="1" dirty="0"/>
              <a:t>대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고령층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데이터만 추출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en-US" altLang="ko-KR" sz="1000" dirty="0"/>
              <a:t>(</a:t>
            </a:r>
            <a:r>
              <a:rPr lang="ko-KR" altLang="en-US" sz="1000" dirty="0"/>
              <a:t>누적 데이터이므로 가장 마지막 날짜 사용</a:t>
            </a:r>
            <a:r>
              <a:rPr lang="en-US" altLang="ko-KR" sz="1000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dirty="0"/>
              <a:t>   2020</a:t>
            </a:r>
            <a:r>
              <a:rPr lang="ko-KR" altLang="en-US" sz="1000" dirty="0"/>
              <a:t>년 인구 데이터에서 인덱스 칼럼 삭제 후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인구 수를 합산하여 </a:t>
            </a:r>
            <a:r>
              <a:rPr lang="ko-KR" altLang="en-US" sz="1000" b="1" dirty="0"/>
              <a:t>전체 인구 데이터 추출</a:t>
            </a:r>
            <a:endParaRPr lang="en-US" altLang="ko-KR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FA885-0EB2-4539-B0CE-406CDE0F9F8C}"/>
              </a:ext>
            </a:extLst>
          </p:cNvPr>
          <p:cNvSpPr/>
          <p:nvPr/>
        </p:nvSpPr>
        <p:spPr>
          <a:xfrm>
            <a:off x="487135" y="2415493"/>
            <a:ext cx="3161451" cy="44531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543300" y="273341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BBC86C-8586-4FE3-8081-E0C3B24007E5}"/>
              </a:ext>
            </a:extLst>
          </p:cNvPr>
          <p:cNvSpPr/>
          <p:nvPr/>
        </p:nvSpPr>
        <p:spPr>
          <a:xfrm>
            <a:off x="3539981" y="2313793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6AD804-83CD-4DD5-9E3F-C6E050087509}"/>
              </a:ext>
            </a:extLst>
          </p:cNvPr>
          <p:cNvSpPr txBox="1"/>
          <p:nvPr/>
        </p:nvSpPr>
        <p:spPr>
          <a:xfrm>
            <a:off x="3886200" y="2377151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 </a:t>
            </a:r>
            <a:r>
              <a:rPr lang="ko-KR" altLang="en-US" sz="1000" b="1" dirty="0"/>
              <a:t>고령층 </a:t>
            </a:r>
            <a:r>
              <a:rPr lang="ko-KR" altLang="en-US" sz="1000" b="1" dirty="0" err="1"/>
              <a:t>확진률</a:t>
            </a:r>
            <a:r>
              <a:rPr lang="ko-KR" altLang="en-US" sz="1000" b="1" dirty="0"/>
              <a:t> 구하기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전체 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수를 전체 인구 수로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나누어 </a:t>
            </a:r>
            <a:r>
              <a:rPr lang="ko-KR" altLang="en-US" sz="1000" b="1" dirty="0"/>
              <a:t>고령층이 코로나에 걸릴 확률</a:t>
            </a:r>
            <a:r>
              <a:rPr lang="ko-KR" altLang="en-US" sz="1000" dirty="0"/>
              <a:t> 계산</a:t>
            </a:r>
            <a:endParaRPr lang="en-US" altLang="ko-KR" sz="1000" dirty="0"/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92D06C2-1048-4C0E-84C3-3D86C8E97580}"/>
              </a:ext>
            </a:extLst>
          </p:cNvPr>
          <p:cNvSpPr/>
          <p:nvPr/>
        </p:nvSpPr>
        <p:spPr>
          <a:xfrm>
            <a:off x="3886200" y="2377152"/>
            <a:ext cx="2743200" cy="72948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12F2053-97E1-46DA-BDCD-83CA9FFF79D0}"/>
              </a:ext>
            </a:extLst>
          </p:cNvPr>
          <p:cNvCxnSpPr>
            <a:cxnSpLocks/>
          </p:cNvCxnSpPr>
          <p:nvPr/>
        </p:nvCxnSpPr>
        <p:spPr>
          <a:xfrm>
            <a:off x="3670396" y="2518947"/>
            <a:ext cx="132332" cy="25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17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E36646-B0CD-450C-BB42-55CC621F37E4}"/>
              </a:ext>
            </a:extLst>
          </p:cNvPr>
          <p:cNvGrpSpPr/>
          <p:nvPr/>
        </p:nvGrpSpPr>
        <p:grpSpPr>
          <a:xfrm>
            <a:off x="471831" y="902081"/>
            <a:ext cx="5941784" cy="1632935"/>
            <a:chOff x="471831" y="902081"/>
            <a:chExt cx="5941784" cy="1632935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99045BD-E09F-4532-BA30-8614FF12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31" y="902081"/>
              <a:ext cx="5941784" cy="75853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424EB91-C305-4069-BF86-B3A16891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72" y="1665560"/>
              <a:ext cx="5936302" cy="869456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974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3-7.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예상 고령층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수용력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( 2 )</a:t>
            </a:r>
            <a:endParaRPr lang="ko-KR" altLang="en-US" sz="20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86B9518-B516-4DB6-9549-9E573649AAE6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4876800" y="1701429"/>
            <a:ext cx="1469542" cy="109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7BC562-E11B-4D8F-BAC1-6515608252FD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1981200" y="953684"/>
            <a:ext cx="4351593" cy="18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액자 40">
            <a:extLst>
              <a:ext uri="{FF2B5EF4-FFF2-40B4-BE49-F238E27FC236}">
                <a16:creationId xmlns:a16="http://schemas.microsoft.com/office/drawing/2014/main" id="{2F53A88C-1620-4B28-AB3B-EC987500480D}"/>
              </a:ext>
            </a:extLst>
          </p:cNvPr>
          <p:cNvSpPr/>
          <p:nvPr/>
        </p:nvSpPr>
        <p:spPr>
          <a:xfrm>
            <a:off x="439607" y="886262"/>
            <a:ext cx="5974010" cy="756152"/>
          </a:xfrm>
          <a:prstGeom prst="frame">
            <a:avLst>
              <a:gd name="adj1" fmla="val 1882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507E44-77B8-435E-89A2-E650F0377C57}"/>
              </a:ext>
            </a:extLst>
          </p:cNvPr>
          <p:cNvSpPr/>
          <p:nvPr/>
        </p:nvSpPr>
        <p:spPr>
          <a:xfrm>
            <a:off x="6299315" y="766469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797263-33C8-403A-95C3-FA9AA4106B53}"/>
              </a:ext>
            </a:extLst>
          </p:cNvPr>
          <p:cNvSpPr txBox="1"/>
          <p:nvPr/>
        </p:nvSpPr>
        <p:spPr>
          <a:xfrm>
            <a:off x="474573" y="2952751"/>
            <a:ext cx="2899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4. </a:t>
            </a:r>
            <a:r>
              <a:rPr lang="ko-KR" altLang="en-US" sz="1000" b="1" dirty="0"/>
              <a:t>지역별 예상 고령층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대비 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격리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병상 수용력 칼럼 추가</a:t>
            </a:r>
            <a:endParaRPr lang="en-US" altLang="ko-KR" sz="1000" b="1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앞서 구한 고령층 </a:t>
            </a:r>
            <a:r>
              <a:rPr lang="ko-KR" altLang="en-US" sz="1000" dirty="0" err="1"/>
              <a:t>확진률과</a:t>
            </a:r>
            <a:r>
              <a:rPr lang="ko-KR" altLang="en-US" sz="1000" dirty="0"/>
              <a:t> 지역별 인구 수를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곱하여 </a:t>
            </a:r>
            <a:r>
              <a:rPr lang="ko-KR" altLang="en-US" sz="1000" b="1" dirty="0"/>
              <a:t>지역별 예상 고령층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수 계산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수를 예상 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수로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나눈 후</a:t>
            </a:r>
            <a:r>
              <a:rPr lang="en-US" altLang="ko-KR" sz="1000" dirty="0"/>
              <a:t>, </a:t>
            </a:r>
            <a:r>
              <a:rPr lang="ko-KR" altLang="en-US" sz="1000" dirty="0"/>
              <a:t>소수 둘째 자리까지 반올림하여 구한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병상 수용력을 </a:t>
            </a:r>
            <a:r>
              <a:rPr lang="en-US" altLang="ko-KR" sz="1000" dirty="0"/>
              <a:t>‘capacity2’ </a:t>
            </a:r>
            <a:r>
              <a:rPr lang="ko-KR" altLang="en-US" sz="1000" dirty="0"/>
              <a:t>칼럼으로 추가</a:t>
            </a:r>
            <a:endParaRPr lang="en-US" altLang="ko-KR" sz="1000" dirty="0"/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39B72177-6781-4654-8F63-0A5DE779E8E2}"/>
              </a:ext>
            </a:extLst>
          </p:cNvPr>
          <p:cNvSpPr/>
          <p:nvPr/>
        </p:nvSpPr>
        <p:spPr>
          <a:xfrm>
            <a:off x="474572" y="2952750"/>
            <a:ext cx="2899749" cy="148668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D6C64-FC29-4408-BE5F-C502ADEE70F2}"/>
              </a:ext>
            </a:extLst>
          </p:cNvPr>
          <p:cNvSpPr txBox="1"/>
          <p:nvPr/>
        </p:nvSpPr>
        <p:spPr>
          <a:xfrm>
            <a:off x="3520730" y="2985255"/>
            <a:ext cx="2987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5. ‘</a:t>
            </a:r>
            <a:r>
              <a:rPr lang="en-US" altLang="ko-KR" sz="1000" b="1" dirty="0" err="1"/>
              <a:t>pyecharts</a:t>
            </a:r>
            <a:r>
              <a:rPr lang="en-US" altLang="ko-KR" sz="1000" b="1" dirty="0"/>
              <a:t>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x</a:t>
            </a:r>
            <a:r>
              <a:rPr lang="ko-KR" altLang="en-US" sz="1000" dirty="0"/>
              <a:t>축에 표시되는 지역이름을 간략하게 표현</a:t>
            </a:r>
            <a:endParaRPr lang="en-US" altLang="ko-KR" sz="1000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bar </a:t>
            </a:r>
            <a:r>
              <a:rPr lang="ko-KR" altLang="en-US" sz="1000" b="1" dirty="0"/>
              <a:t>그래프 생성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bar</a:t>
            </a:r>
            <a:r>
              <a:rPr lang="ko-KR" altLang="en-US" sz="1000" dirty="0"/>
              <a:t>그래프의 최대값</a:t>
            </a:r>
            <a:r>
              <a:rPr lang="en-US" altLang="ko-KR" sz="1000" dirty="0"/>
              <a:t>,</a:t>
            </a:r>
            <a:r>
              <a:rPr lang="ko-KR" altLang="en-US" sz="1000" dirty="0"/>
              <a:t>최소값</a:t>
            </a:r>
            <a:r>
              <a:rPr lang="en-US" altLang="ko-KR" sz="1000" dirty="0"/>
              <a:t>,</a:t>
            </a:r>
            <a:r>
              <a:rPr lang="ko-KR" altLang="en-US" sz="1000" dirty="0"/>
              <a:t>평균</a:t>
            </a:r>
            <a:r>
              <a:rPr lang="en-US" altLang="ko-KR" sz="1000" dirty="0"/>
              <a:t>, </a:t>
            </a:r>
            <a:r>
              <a:rPr lang="ko-KR" altLang="en-US" sz="1000" dirty="0"/>
              <a:t>범례 표시 등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세부 설정 </a:t>
            </a:r>
          </a:p>
          <a:p>
            <a:endParaRPr lang="en-US" altLang="ko-KR" sz="1000" b="1" dirty="0"/>
          </a:p>
        </p:txBody>
      </p:sp>
      <p:sp>
        <p:nvSpPr>
          <p:cNvPr id="48" name="액자 47">
            <a:extLst>
              <a:ext uri="{FF2B5EF4-FFF2-40B4-BE49-F238E27FC236}">
                <a16:creationId xmlns:a16="http://schemas.microsoft.com/office/drawing/2014/main" id="{F1ABA4CC-92CF-47D7-893B-5D733AE6C3A6}"/>
              </a:ext>
            </a:extLst>
          </p:cNvPr>
          <p:cNvSpPr/>
          <p:nvPr/>
        </p:nvSpPr>
        <p:spPr>
          <a:xfrm>
            <a:off x="3513866" y="2962109"/>
            <a:ext cx="2899749" cy="147732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9A2375-E0EB-4230-9366-5CC9B2CB1E2F}"/>
              </a:ext>
            </a:extLst>
          </p:cNvPr>
          <p:cNvSpPr/>
          <p:nvPr/>
        </p:nvSpPr>
        <p:spPr>
          <a:xfrm>
            <a:off x="444663" y="1646310"/>
            <a:ext cx="5966211" cy="8887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1B5A5EF-AF70-4BAB-AC84-3D4D5CDD185C}"/>
              </a:ext>
            </a:extLst>
          </p:cNvPr>
          <p:cNvSpPr/>
          <p:nvPr/>
        </p:nvSpPr>
        <p:spPr>
          <a:xfrm>
            <a:off x="6312864" y="1514214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5627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974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3-7.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예상 고령층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수용력</a:t>
            </a:r>
            <a:endParaRPr lang="ko-KR" altLang="en-US" sz="20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2E5877-43EF-4F96-8A05-6680E789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6" y="767013"/>
            <a:ext cx="5974010" cy="2871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72012-4235-4C8F-96BD-21389842EF72}"/>
              </a:ext>
            </a:extLst>
          </p:cNvPr>
          <p:cNvSpPr txBox="1"/>
          <p:nvPr/>
        </p:nvSpPr>
        <p:spPr>
          <a:xfrm>
            <a:off x="533400" y="3537287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대구광역시나 경상북도가 아닌 다른 지역에서 집단 감염이 발생할 경우를 가정하여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지역별 인구 수에 고령층 코로나 </a:t>
            </a:r>
            <a:r>
              <a:rPr lang="ko-KR" altLang="en-US" sz="1000" b="1" dirty="0" err="1"/>
              <a:t>확진률을</a:t>
            </a:r>
            <a:r>
              <a:rPr lang="ko-KR" altLang="en-US" sz="1000" b="1" dirty="0"/>
              <a:t> 곱함으로써 지역별로 예상되는 고령층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수를 </a:t>
            </a:r>
            <a:r>
              <a:rPr lang="ko-KR" altLang="en-US" sz="1000" b="1" dirty="0" smtClean="0"/>
              <a:t>구해보았습니다</a:t>
            </a:r>
            <a:r>
              <a:rPr lang="en-US" altLang="ko-KR" sz="1000" b="1" dirty="0" smtClean="0"/>
              <a:t>. </a:t>
            </a:r>
            <a:r>
              <a:rPr lang="ko-KR" altLang="en-US" sz="1000" dirty="0" smtClean="0"/>
              <a:t>그에 </a:t>
            </a:r>
            <a:r>
              <a:rPr lang="ko-KR" altLang="en-US" sz="1000" dirty="0"/>
              <a:t>대한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격리병상의 수용력은 위의 그래프와 같습니다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만일 경기도나 인천광역시</a:t>
            </a:r>
            <a:r>
              <a:rPr lang="en-US" altLang="ko-KR" sz="1000" dirty="0"/>
              <a:t>, </a:t>
            </a:r>
            <a:r>
              <a:rPr lang="ko-KR" altLang="en-US" sz="1000" dirty="0"/>
              <a:t>전라북도</a:t>
            </a:r>
            <a:r>
              <a:rPr lang="en-US" altLang="ko-KR" sz="1000" dirty="0"/>
              <a:t>, </a:t>
            </a:r>
            <a:r>
              <a:rPr lang="ko-KR" altLang="en-US" sz="1000" dirty="0"/>
              <a:t>대전광역시 등의 지역에서 집단 감염이 발생했다면 더 큰 문제가 될 수 있었던 상황이기 때문에</a:t>
            </a:r>
            <a:r>
              <a:rPr lang="en-US" altLang="ko-KR" sz="1000" dirty="0"/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지역별 </a:t>
            </a:r>
            <a:r>
              <a:rPr lang="ko-KR" altLang="en-US" sz="1000" b="1" dirty="0" err="1">
                <a:solidFill>
                  <a:srgbClr val="FF0000"/>
                </a:solidFill>
              </a:rPr>
              <a:t>음압</a:t>
            </a:r>
            <a:r>
              <a:rPr lang="en-US" altLang="ko-KR" sz="1000" b="1" dirty="0">
                <a:solidFill>
                  <a:srgbClr val="FF0000"/>
                </a:solidFill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</a:rPr>
              <a:t>격리병상 수를 더욱 확대할 필요가 있을 것으로 보입니다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7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8" y="181432"/>
            <a:ext cx="111191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Malgun Gothic"/>
                <a:cs typeface="Malgun Gothic"/>
              </a:rPr>
              <a:t>Chapter 1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solidFill>
            <a:schemeClr val="accent1"/>
          </a:solidFill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bg1"/>
                </a:solidFill>
                <a:latin typeface="Comic Sans MS"/>
                <a:cs typeface="Comic Sans MS"/>
              </a:rPr>
              <a:t>1</a:t>
            </a:r>
            <a:endParaRPr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2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3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893060" y="95690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sz="2400" u="sng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11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0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940108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4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3608667"/>
            <a:ext cx="1919846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BB3C45-E96C-4187-973F-1935EDAA2B5B}"/>
              </a:ext>
            </a:extLst>
          </p:cNvPr>
          <p:cNvGrpSpPr/>
          <p:nvPr/>
        </p:nvGrpSpPr>
        <p:grpSpPr>
          <a:xfrm>
            <a:off x="502289" y="1630411"/>
            <a:ext cx="3192892" cy="2160539"/>
            <a:chOff x="475176" y="1191776"/>
            <a:chExt cx="4630224" cy="216053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F9DEEEA-6962-460D-990A-7250DC1A4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2503" b="1034"/>
            <a:stretch/>
          </p:blipFill>
          <p:spPr>
            <a:xfrm>
              <a:off x="476441" y="1191776"/>
              <a:ext cx="4628959" cy="27292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EECC35C-C4AD-48B2-ADCF-0615314F5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03" b="-2644"/>
            <a:stretch/>
          </p:blipFill>
          <p:spPr>
            <a:xfrm>
              <a:off x="476441" y="1469589"/>
              <a:ext cx="4628959" cy="52380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B98354E-D7CF-41EE-9A52-EAB42F09B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03" b="-1775"/>
            <a:stretch/>
          </p:blipFill>
          <p:spPr>
            <a:xfrm>
              <a:off x="475176" y="1976885"/>
              <a:ext cx="4628959" cy="5467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F0CF45D-24C0-42B8-A1BE-3FD041356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736" b="-4899"/>
            <a:stretch/>
          </p:blipFill>
          <p:spPr>
            <a:xfrm>
              <a:off x="475176" y="2505587"/>
              <a:ext cx="4628959" cy="846728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974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3-8.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예상 고령층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필요한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</a:t>
            </a:r>
            <a:endParaRPr lang="ko-KR" altLang="en-US" sz="2000" dirty="0"/>
          </a:p>
        </p:txBody>
      </p:sp>
      <p:sp>
        <p:nvSpPr>
          <p:cNvPr id="8" name="액자 7"/>
          <p:cNvSpPr/>
          <p:nvPr/>
        </p:nvSpPr>
        <p:spPr>
          <a:xfrm>
            <a:off x="475176" y="1597038"/>
            <a:ext cx="3182424" cy="804277"/>
          </a:xfrm>
          <a:prstGeom prst="frame">
            <a:avLst>
              <a:gd name="adj1" fmla="val 1198"/>
            </a:avLst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43300" y="153010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3676070" y="1733778"/>
            <a:ext cx="117640" cy="25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3887946" y="1047750"/>
            <a:ext cx="2743200" cy="164652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C3D621-1E8F-4867-A627-CAF29D4E82CC}"/>
              </a:ext>
            </a:extLst>
          </p:cNvPr>
          <p:cNvSpPr/>
          <p:nvPr/>
        </p:nvSpPr>
        <p:spPr>
          <a:xfrm>
            <a:off x="488881" y="2401315"/>
            <a:ext cx="3168336" cy="13896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4DA24-1DF1-4A05-999C-A1CBDB749AEC}"/>
              </a:ext>
            </a:extLst>
          </p:cNvPr>
          <p:cNvSpPr txBox="1"/>
          <p:nvPr/>
        </p:nvSpPr>
        <p:spPr>
          <a:xfrm>
            <a:off x="3886200" y="106306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ko-KR" altLang="en-US" sz="1000" b="1" dirty="0"/>
              <a:t>지역별 필요한 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격리병상 수 구하기</a:t>
            </a:r>
            <a:endParaRPr lang="en-US" altLang="ko-KR" sz="1000" b="1" dirty="0"/>
          </a:p>
          <a:p>
            <a:r>
              <a:rPr lang="en-US" altLang="ko-KR" sz="1000" b="1" dirty="0"/>
              <a:t>     </a:t>
            </a:r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예상 고령층 </a:t>
            </a:r>
            <a:r>
              <a:rPr lang="ko-KR" altLang="en-US" sz="1000" b="1" dirty="0" err="1"/>
              <a:t>확진자</a:t>
            </a:r>
            <a:r>
              <a:rPr lang="ko-KR" altLang="en-US" sz="1000" b="1" dirty="0"/>
              <a:t> 대비 병상 수용력 평균</a:t>
            </a:r>
            <a:endParaRPr lang="en-US" altLang="ko-KR" sz="1000" b="1" dirty="0"/>
          </a:p>
          <a:p>
            <a:r>
              <a:rPr lang="en-US" altLang="ko-KR" sz="1000" dirty="0"/>
              <a:t>    </a:t>
            </a:r>
            <a:r>
              <a:rPr lang="ko-KR" altLang="en-US" sz="1000" b="1" dirty="0"/>
              <a:t>을 기준</a:t>
            </a:r>
            <a:r>
              <a:rPr lang="ko-KR" altLang="en-US" sz="1000" dirty="0"/>
              <a:t>으로 필요한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수를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구한 후</a:t>
            </a:r>
            <a:r>
              <a:rPr lang="en-US" altLang="ko-KR" sz="1000" dirty="0"/>
              <a:t>, </a:t>
            </a:r>
            <a:r>
              <a:rPr lang="ko-KR" altLang="en-US" sz="1000" dirty="0"/>
              <a:t>일의 자리로 반올림하여 </a:t>
            </a:r>
            <a:r>
              <a:rPr lang="en-US" altLang="ko-KR" sz="1000" b="1" dirty="0"/>
              <a:t>‘needed_</a:t>
            </a:r>
          </a:p>
          <a:p>
            <a:r>
              <a:rPr lang="en-US" altLang="ko-KR" sz="1000" b="1" dirty="0"/>
              <a:t>    bed’ </a:t>
            </a:r>
            <a:r>
              <a:rPr lang="ko-KR" altLang="en-US" sz="1000" b="1" dirty="0"/>
              <a:t>칼럼으로 추가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필요한 병상 수가 음수인 지역은 제외</a:t>
            </a:r>
            <a:r>
              <a:rPr lang="ko-KR" altLang="en-US" sz="1000" dirty="0"/>
              <a:t>하고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인덱스 재설정</a:t>
            </a:r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BBC86C-8586-4FE3-8081-E0C3B24007E5}"/>
              </a:ext>
            </a:extLst>
          </p:cNvPr>
          <p:cNvSpPr/>
          <p:nvPr/>
        </p:nvSpPr>
        <p:spPr>
          <a:xfrm>
            <a:off x="3539981" y="2710681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12F2053-97E1-46DA-BDCD-83CA9FFF79D0}"/>
              </a:ext>
            </a:extLst>
          </p:cNvPr>
          <p:cNvCxnSpPr>
            <a:cxnSpLocks/>
          </p:cNvCxnSpPr>
          <p:nvPr/>
        </p:nvCxnSpPr>
        <p:spPr>
          <a:xfrm>
            <a:off x="3670396" y="2915835"/>
            <a:ext cx="132332" cy="25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DCE5B17-1DE2-471B-BBD6-9696CE909D22}"/>
              </a:ext>
            </a:extLst>
          </p:cNvPr>
          <p:cNvSpPr txBox="1"/>
          <p:nvPr/>
        </p:nvSpPr>
        <p:spPr>
          <a:xfrm>
            <a:off x="3893065" y="2692779"/>
            <a:ext cx="2736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 ‘folium’ </a:t>
            </a:r>
            <a:r>
              <a:rPr lang="ko-KR" altLang="en-US" sz="1000" dirty="0"/>
              <a:t>라이브러리를 활용한 시각화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    ‘korea2.json’ </a:t>
            </a:r>
            <a:r>
              <a:rPr lang="ko-KR" altLang="en-US" sz="1000" dirty="0"/>
              <a:t>파일을 통해 </a:t>
            </a:r>
            <a:r>
              <a:rPr lang="ko-KR" altLang="en-US" sz="1000" b="1" dirty="0"/>
              <a:t>광역시도의 위도</a:t>
            </a:r>
            <a:r>
              <a:rPr lang="en-US" altLang="ko-KR" sz="1000" b="1" dirty="0"/>
              <a:t>,</a:t>
            </a:r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경도</a:t>
            </a:r>
            <a:r>
              <a:rPr lang="ko-KR" altLang="en-US" sz="1000" dirty="0"/>
              <a:t> 데이터 가져오기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dirty="0"/>
              <a:t>중심 위치 및 지도 타입 설정하여 </a:t>
            </a:r>
            <a:r>
              <a:rPr lang="ko-KR" altLang="en-US" sz="1000" b="1" dirty="0"/>
              <a:t>지도 생성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dirty="0"/>
              <a:t>    ‘korea2.json’</a:t>
            </a:r>
            <a:r>
              <a:rPr lang="ko-KR" altLang="en-US" sz="1000" dirty="0"/>
              <a:t> 파일의 </a:t>
            </a:r>
            <a:r>
              <a:rPr lang="en-US" altLang="ko-KR" sz="1000" dirty="0"/>
              <a:t>CTP_KOR_NM </a:t>
            </a:r>
            <a:r>
              <a:rPr lang="ko-KR" altLang="en-US" sz="1000" dirty="0"/>
              <a:t>데이터를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기준으로 </a:t>
            </a:r>
            <a:r>
              <a:rPr lang="en-US" altLang="ko-KR" sz="1000" dirty="0"/>
              <a:t>df2 </a:t>
            </a:r>
            <a:r>
              <a:rPr lang="ko-KR" altLang="en-US" sz="1000" dirty="0"/>
              <a:t>데이터셋과 연결하여</a:t>
            </a:r>
            <a:endParaRPr lang="en-US" altLang="ko-KR" sz="1000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지역별 필요한 </a:t>
            </a:r>
            <a:r>
              <a:rPr lang="ko-KR" altLang="en-US" sz="1000" b="1" dirty="0" err="1"/>
              <a:t>음압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격리병상 수 표시</a:t>
            </a:r>
            <a:endParaRPr lang="en-US" altLang="ko-KR" sz="1000" b="1" dirty="0"/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3E984FAC-3DCE-468F-BADD-3136A5FE7C3F}"/>
              </a:ext>
            </a:extLst>
          </p:cNvPr>
          <p:cNvSpPr/>
          <p:nvPr/>
        </p:nvSpPr>
        <p:spPr>
          <a:xfrm>
            <a:off x="3886201" y="2694276"/>
            <a:ext cx="2736336" cy="167490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85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5974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3-8.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지역별 예상 고령층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확진자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대비 필요한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음압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격리병상 수</a:t>
            </a:r>
            <a:endParaRPr lang="ko-KR" altLang="en-US" sz="2000" dirty="0"/>
          </a:p>
        </p:txBody>
      </p:sp>
      <p:pic>
        <p:nvPicPr>
          <p:cNvPr id="20" name="그림 1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43229D9-7AFD-4EE3-984D-6ED1D847C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42950"/>
            <a:ext cx="5038873" cy="23100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3AB29-0DB2-485C-9D82-B45FB9958049}"/>
              </a:ext>
            </a:extLst>
          </p:cNvPr>
          <p:cNvSpPr txBox="1"/>
          <p:nvPr/>
        </p:nvSpPr>
        <p:spPr>
          <a:xfrm>
            <a:off x="533400" y="3181350"/>
            <a:ext cx="586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그렇다면</a:t>
            </a:r>
            <a:r>
              <a:rPr lang="en-US" altLang="ko-KR" sz="1000" dirty="0"/>
              <a:t>, </a:t>
            </a:r>
            <a:r>
              <a:rPr lang="ko-KR" altLang="en-US" sz="1000" dirty="0"/>
              <a:t>지역별로 몇 개의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격리병상이 필요한 것일까요</a:t>
            </a:r>
            <a:r>
              <a:rPr lang="en-US" altLang="ko-KR" sz="1000" dirty="0"/>
              <a:t>? </a:t>
            </a:r>
            <a:r>
              <a:rPr lang="ko-KR" altLang="en-US" sz="1000" dirty="0"/>
              <a:t>위의 지도는 예상 고령층 </a:t>
            </a:r>
            <a:r>
              <a:rPr lang="ko-KR" altLang="en-US" sz="1000" dirty="0" err="1"/>
              <a:t>확진자</a:t>
            </a:r>
            <a:r>
              <a:rPr lang="ko-KR" altLang="en-US" sz="1000" dirty="0"/>
              <a:t> 대비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 수용력이 평균 미만인 지역을 대상으로 필요한 병상 수를 계산하여 지도로 나타낸 결과입니다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색이 진할수록 필요한 </a:t>
            </a:r>
            <a:r>
              <a:rPr lang="ko-KR" altLang="en-US" sz="1000" dirty="0" err="1"/>
              <a:t>음압</a:t>
            </a:r>
            <a:r>
              <a:rPr lang="en-US" altLang="ko-KR" sz="1000" dirty="0"/>
              <a:t>/</a:t>
            </a:r>
            <a:r>
              <a:rPr lang="ko-KR" altLang="en-US" sz="1000" dirty="0"/>
              <a:t>격리병상의 수가 많다는 것을 의미하며</a:t>
            </a:r>
            <a:r>
              <a:rPr lang="en-US" altLang="ko-KR" sz="1000" dirty="0"/>
              <a:t>, </a:t>
            </a:r>
            <a:r>
              <a:rPr lang="ko-KR" altLang="en-US" sz="1000" dirty="0"/>
              <a:t>병상을 추가로 설치하지 않아도 무방한 지역은 검은 색으로 표시되고 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>
                <a:solidFill>
                  <a:srgbClr val="FF0000"/>
                </a:solidFill>
              </a:rPr>
              <a:t>이에 따라 </a:t>
            </a:r>
            <a:r>
              <a:rPr lang="ko-KR" altLang="en-US" sz="1000" b="1" dirty="0" err="1">
                <a:solidFill>
                  <a:srgbClr val="FF0000"/>
                </a:solidFill>
              </a:rPr>
              <a:t>음압</a:t>
            </a:r>
            <a:r>
              <a:rPr lang="en-US" altLang="ko-KR" sz="1000" b="1" dirty="0">
                <a:solidFill>
                  <a:srgbClr val="FF0000"/>
                </a:solidFill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</a:rPr>
              <a:t>격리병상의 수용력을 평균 수준으로 향상시키기 위해서는 경기도가 </a:t>
            </a:r>
            <a:r>
              <a:rPr lang="en-US" altLang="ko-KR" sz="1000" b="1" dirty="0">
                <a:solidFill>
                  <a:srgbClr val="FF0000"/>
                </a:solidFill>
              </a:rPr>
              <a:t>201</a:t>
            </a:r>
            <a:r>
              <a:rPr lang="ko-KR" altLang="en-US" sz="1000" b="1" dirty="0">
                <a:solidFill>
                  <a:srgbClr val="FF0000"/>
                </a:solidFill>
              </a:rPr>
              <a:t>개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인천광역시가 </a:t>
            </a:r>
            <a:r>
              <a:rPr lang="en-US" altLang="ko-KR" sz="1000" b="1" dirty="0">
                <a:solidFill>
                  <a:srgbClr val="FF0000"/>
                </a:solidFill>
              </a:rPr>
              <a:t>27</a:t>
            </a:r>
            <a:r>
              <a:rPr lang="ko-KR" altLang="en-US" sz="1000" b="1" dirty="0">
                <a:solidFill>
                  <a:srgbClr val="FF0000"/>
                </a:solidFill>
              </a:rPr>
              <a:t>개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전라북도가 </a:t>
            </a:r>
            <a:r>
              <a:rPr lang="en-US" altLang="ko-KR" sz="1000" b="1" dirty="0">
                <a:solidFill>
                  <a:srgbClr val="FF0000"/>
                </a:solidFill>
              </a:rPr>
              <a:t>16</a:t>
            </a:r>
            <a:r>
              <a:rPr lang="ko-KR" altLang="en-US" sz="1000" b="1" dirty="0">
                <a:solidFill>
                  <a:srgbClr val="FF0000"/>
                </a:solidFill>
              </a:rPr>
              <a:t>개 정도의 </a:t>
            </a:r>
            <a:r>
              <a:rPr lang="ko-KR" altLang="en-US" sz="1000" b="1" dirty="0" err="1">
                <a:solidFill>
                  <a:srgbClr val="FF0000"/>
                </a:solidFill>
              </a:rPr>
              <a:t>음압</a:t>
            </a:r>
            <a:r>
              <a:rPr lang="en-US" altLang="ko-KR" sz="1000" b="1" dirty="0">
                <a:solidFill>
                  <a:srgbClr val="FF0000"/>
                </a:solidFill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</a:rPr>
              <a:t>격리병상을 필요로 한다는 사실을 알 수 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890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8" y="181432"/>
            <a:ext cx="111191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Malgun Gothic"/>
                <a:cs typeface="Malgun Gothic"/>
              </a:rPr>
              <a:t>Chapter 4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1546016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2680" y="1676508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1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2218994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noFill/>
          <a:ln w="9143">
            <a:solidFill>
              <a:srgbClr val="0187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2680" y="2348533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2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890067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noFill/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751" y="3020559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3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2893060" y="95690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연구 개요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29CDEA-BA6A-4DA0-8DB3-A91F964A2900}"/>
              </a:ext>
            </a:extLst>
          </p:cNvPr>
          <p:cNvSpPr txBox="1"/>
          <p:nvPr/>
        </p:nvSpPr>
        <p:spPr>
          <a:xfrm>
            <a:off x="2896015" y="1613451"/>
            <a:ext cx="19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현황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5" y="2283566"/>
            <a:ext cx="274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object 3"/>
          <p:cNvSpPr/>
          <p:nvPr/>
        </p:nvSpPr>
        <p:spPr>
          <a:xfrm>
            <a:off x="2209800" y="87338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noFill/>
          <a:ln w="9144">
            <a:solidFill>
              <a:srgbClr val="0177BC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5" name="object 4"/>
          <p:cNvSpPr txBox="1"/>
          <p:nvPr/>
        </p:nvSpPr>
        <p:spPr>
          <a:xfrm>
            <a:off x="2392680" y="1009123"/>
            <a:ext cx="134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Comic Sans MS"/>
                <a:cs typeface="Comic Sans MS"/>
              </a:rPr>
              <a:t>0</a:t>
            </a:r>
            <a:endParaRPr sz="1400" dirty="0">
              <a:solidFill>
                <a:schemeClr val="bg2">
                  <a:lumMod val="9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4" y="2940108"/>
            <a:ext cx="25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 </a:t>
            </a: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고령층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object 8"/>
          <p:cNvSpPr/>
          <p:nvPr/>
        </p:nvSpPr>
        <p:spPr>
          <a:xfrm>
            <a:off x="2209800" y="3563045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solidFill>
            <a:schemeClr val="accent1"/>
          </a:solidFill>
          <a:ln w="9144">
            <a:solidFill>
              <a:srgbClr val="039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/>
          <p:cNvSpPr txBox="1"/>
          <p:nvPr/>
        </p:nvSpPr>
        <p:spPr>
          <a:xfrm>
            <a:off x="2393843" y="3699101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bg1"/>
                </a:solidFill>
                <a:latin typeface="Comic Sans MS"/>
                <a:cs typeface="Comic Sans MS"/>
              </a:rPr>
              <a:t>4</a:t>
            </a:r>
            <a:endParaRPr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4CA0-94BE-45F0-8E99-0E7AEB1A0FF2}"/>
              </a:ext>
            </a:extLst>
          </p:cNvPr>
          <p:cNvSpPr txBox="1"/>
          <p:nvPr/>
        </p:nvSpPr>
        <p:spPr>
          <a:xfrm>
            <a:off x="2896014" y="3608667"/>
            <a:ext cx="2133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smtClean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endParaRPr lang="ko-KR" altLang="en-US" sz="2400" u="sng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1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( 1 )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347" y="568985"/>
            <a:ext cx="609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/>
          </a:p>
          <a:p>
            <a:r>
              <a:rPr lang="ko-KR" altLang="en-US" sz="1100" b="1" dirty="0" smtClean="0"/>
              <a:t>현황 측면</a:t>
            </a:r>
            <a:endParaRPr lang="en-US" altLang="ko-KR" sz="1100" b="1" dirty="0" smtClean="0"/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2</a:t>
            </a:r>
            <a:r>
              <a:rPr lang="ko-KR" altLang="en-US" sz="1000" dirty="0" smtClean="0"/>
              <a:t>월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신천지 사태에 따른 대구 및 근처 지역에 대한 전파가 심화되다가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월에 접어들면서 해외 </a:t>
            </a:r>
            <a:r>
              <a:rPr lang="ko-KR" altLang="en-US" sz="1000" dirty="0" err="1" smtClean="0"/>
              <a:t>확진자</a:t>
            </a:r>
            <a:r>
              <a:rPr lang="ko-KR" altLang="en-US" sz="1000" dirty="0" smtClean="0"/>
              <a:t> 유입에 따른 인천국제공항 및 수도권 지역의 전파가 심화되었습니다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바이러스 확산 속도가 매우 빠르지만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이와 함께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확산 속도보다는 느리지만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완치 속도 또한 상당히 빠르다는 것을 확인할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100" b="1" dirty="0" smtClean="0"/>
              <a:t>유동인구 측면</a:t>
            </a:r>
            <a:endParaRPr lang="en-US" altLang="ko-KR" sz="1100" b="1" dirty="0"/>
          </a:p>
          <a:p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코로나사태에 가장 중요한 것은 </a:t>
            </a:r>
            <a:r>
              <a:rPr lang="ko-KR" altLang="en-US" sz="1000" dirty="0" err="1" smtClean="0"/>
              <a:t>전파율이며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코로나를 이겨낼 수 있는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가장 강력한 방법은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사회적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거리두기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’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인 것을 확인할 수 있었습니다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코로나사태</a:t>
            </a:r>
            <a:r>
              <a:rPr lang="ko-KR" altLang="en-US" sz="1000" dirty="0" smtClean="0"/>
              <a:t> 이후 유동인구가 확연히 감소된 양상을 확인할 수 있었으며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사람들은 </a:t>
            </a:r>
            <a:r>
              <a:rPr lang="ko-KR" altLang="en-US" sz="1000" dirty="0" err="1" smtClean="0"/>
              <a:t>신규확진자</a:t>
            </a:r>
            <a:r>
              <a:rPr lang="ko-KR" altLang="en-US" sz="1000" dirty="0" smtClean="0"/>
              <a:t> 대규모 발생으로 인해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공포 및 위기감을 느꼈을 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이동을 즉각적으로 제한했고 강력한 사회적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거리두기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정책으로 인하여 이러한 추세가 지속되었을 것으로 보입니다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20</a:t>
            </a:r>
            <a:r>
              <a:rPr lang="ko-KR" altLang="en-US" sz="1000" dirty="0" smtClean="0"/>
              <a:t>대가 가장 높은 </a:t>
            </a:r>
            <a:r>
              <a:rPr lang="ko-KR" altLang="en-US" sz="1000" dirty="0" err="1" smtClean="0"/>
              <a:t>점염율을</a:t>
            </a:r>
            <a:r>
              <a:rPr lang="ko-KR" altLang="en-US" sz="1000" dirty="0" smtClean="0"/>
              <a:t> 보이고 있으며</a:t>
            </a:r>
            <a:r>
              <a:rPr lang="en-US" altLang="ko-KR" sz="1000" dirty="0" smtClean="0"/>
              <a:t>, 20</a:t>
            </a:r>
            <a:r>
              <a:rPr lang="ko-KR" altLang="en-US" sz="1000" dirty="0" smtClean="0"/>
              <a:t>대의 미흡한 사회적 </a:t>
            </a:r>
            <a:r>
              <a:rPr lang="ko-KR" altLang="en-US" sz="1000" dirty="0" err="1" smtClean="0"/>
              <a:t>거리두기</a:t>
            </a:r>
            <a:r>
              <a:rPr lang="ko-KR" altLang="en-US" sz="1000" dirty="0" smtClean="0"/>
              <a:t> 참여가 그 원인으로 파악됩니다</a:t>
            </a:r>
            <a:r>
              <a:rPr lang="en-US" altLang="ko-KR" sz="1000" dirty="0" smtClean="0"/>
              <a:t>.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대는 고령층이 코로나로 인한 사망리스크에 노출되어 있음을 인지하고 책임감을 가질 필요가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40</a:t>
            </a:r>
            <a:r>
              <a:rPr lang="ko-KR" altLang="en-US" sz="1000" dirty="0" smtClean="0"/>
              <a:t>대 중년층의 경우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가장 높은 전파를 나타냈으며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이는 </a:t>
            </a:r>
            <a:r>
              <a:rPr lang="en-US" altLang="ko-KR" sz="1000" dirty="0" smtClean="0"/>
              <a:t>40</a:t>
            </a:r>
            <a:r>
              <a:rPr lang="ko-KR" altLang="en-US" sz="1000" dirty="0" smtClean="0"/>
              <a:t>대가 사회적으로 가장 넓은 반경으로 사회적 활동을 하는 것에 비롯된 것으로 보입니다</a:t>
            </a:r>
            <a:r>
              <a:rPr lang="en-US" altLang="ko-KR" sz="1000" dirty="0" smtClean="0"/>
              <a:t>.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40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대는 이러한 세대적 구조를 인지하고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생활방역에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더욱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신경쓸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필요가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있어보입니다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2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결론 및 제언</a:t>
            </a:r>
            <a:r>
              <a:rPr lang="ko-KR" altLang="en-US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1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( 2 )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347" y="568985"/>
            <a:ext cx="60960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/>
          </a:p>
          <a:p>
            <a:r>
              <a:rPr lang="ko-KR" altLang="en-US" sz="1100" b="1" dirty="0" smtClean="0"/>
              <a:t>고령층 측면</a:t>
            </a:r>
            <a:endParaRPr lang="en-US" altLang="ko-KR" sz="1100" b="1" dirty="0" smtClean="0"/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고령화 비율이 높은 지역의 </a:t>
            </a:r>
            <a:r>
              <a:rPr lang="ko-KR" altLang="en-US" sz="1000" dirty="0" err="1" smtClean="0"/>
              <a:t>선별진료소</a:t>
            </a:r>
            <a:r>
              <a:rPr lang="ko-KR" altLang="en-US" sz="1000" dirty="0" smtClean="0"/>
              <a:t> 개수가 적어</a:t>
            </a:r>
            <a:r>
              <a:rPr lang="en-US" altLang="ko-KR" sz="1000" dirty="0" smtClean="0"/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고령층의 선별진료소에 대한 접근성이 다소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취약해보입니다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코로나 사망률이 가장 높았던 </a:t>
            </a:r>
            <a:r>
              <a:rPr lang="ko-KR" altLang="en-US" sz="1000" dirty="0" err="1" smtClean="0"/>
              <a:t>고령세대의</a:t>
            </a:r>
            <a:r>
              <a:rPr lang="ko-KR" altLang="en-US" sz="1000" dirty="0" smtClean="0"/>
              <a:t> 관점에서 분석한 결과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지역별로 충분한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음압병상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및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격리병상을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확보하지 못하고 있음을 알 수 있었으며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경기도를 중심으로 병상 수를 신설한 필요가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있어보입니다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고령층이 코로나 바이러스에 위험한 만큼 </a:t>
            </a:r>
            <a:r>
              <a:rPr lang="ko-KR" altLang="en-US" sz="1000" dirty="0" err="1" smtClean="0"/>
              <a:t>시기적절한</a:t>
            </a:r>
            <a:r>
              <a:rPr lang="ko-KR" altLang="en-US" sz="1000" dirty="0" smtClean="0"/>
              <a:t> 검진과 치료가 중요하다고 생각되며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이후로는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코로나 관련 예산을 고령층 의료 인프라 확충하는 것에 배치할 필요성이 높아 보입니다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0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2956"/>
            <a:ext cx="1005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THANK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YOU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-140" dirty="0"/>
              <a:t> </a:t>
            </a:r>
            <a:r>
              <a:rPr spc="-5" dirty="0"/>
              <a:t>YOU</a:t>
            </a:r>
          </a:p>
        </p:txBody>
      </p:sp>
      <p:sp>
        <p:nvSpPr>
          <p:cNvPr id="4" name="object 4"/>
          <p:cNvSpPr/>
          <p:nvPr/>
        </p:nvSpPr>
        <p:spPr>
          <a:xfrm>
            <a:off x="2236124" y="1187505"/>
            <a:ext cx="2298747" cy="1203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1" y="749957"/>
            <a:ext cx="5979160" cy="2150775"/>
          </a:xfrm>
          <a:prstGeom prst="rect">
            <a:avLst/>
          </a:prstGeom>
          <a:solidFill>
            <a:srgbClr val="00B0F0"/>
          </a:solidFill>
          <a:ln w="0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누적현황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H="1">
            <a:off x="1752600" y="793967"/>
            <a:ext cx="2256382" cy="23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029200" y="1608570"/>
            <a:ext cx="1390805" cy="14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3200400" y="3105150"/>
            <a:ext cx="2743200" cy="132391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3496" y="3105622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 ‘</a:t>
            </a:r>
            <a:r>
              <a:rPr lang="en-US" altLang="ko-KR" sz="1000" b="1" dirty="0" err="1" smtClean="0"/>
              <a:t>pychart</a:t>
            </a:r>
            <a:r>
              <a:rPr lang="en-US" altLang="ko-KR" sz="1000" b="1" dirty="0" smtClean="0"/>
              <a:t>’</a:t>
            </a:r>
            <a:r>
              <a:rPr lang="ko-KR" altLang="en-US" sz="1000" dirty="0" smtClean="0"/>
              <a:t>라이브러리를 활용한 시각화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</a:p>
          <a:p>
            <a:pPr marL="177800"/>
            <a:r>
              <a:rPr lang="ko-KR" altLang="en-US" sz="1000" dirty="0" smtClean="0"/>
              <a:t>일자를 </a:t>
            </a:r>
            <a:r>
              <a:rPr lang="en-US" altLang="ko-KR" sz="1000" dirty="0" smtClean="0"/>
              <a:t>x</a:t>
            </a:r>
            <a:r>
              <a:rPr lang="ko-KR" altLang="en-US" sz="1000" dirty="0" smtClean="0"/>
              <a:t>축에 할당 후</a:t>
            </a:r>
            <a:endParaRPr lang="en-US" altLang="ko-KR" sz="1000" dirty="0" smtClean="0"/>
          </a:p>
          <a:p>
            <a:pPr marL="177800"/>
            <a:endParaRPr lang="en-US" altLang="ko-KR" sz="1000" dirty="0"/>
          </a:p>
          <a:p>
            <a:pPr marL="177800"/>
            <a:r>
              <a:rPr lang="ko-KR" altLang="en-US" sz="1000" dirty="0" err="1" smtClean="0"/>
              <a:t>확진자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완치자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사망자를 누적 라인 그래프로 표시하여 </a:t>
            </a:r>
            <a:endParaRPr lang="en-US" altLang="ko-KR" sz="1000" dirty="0" smtClean="0"/>
          </a:p>
          <a:p>
            <a:pPr marL="177800"/>
            <a:r>
              <a:rPr lang="ko-KR" altLang="en-US" sz="1000" b="1" dirty="0" err="1" smtClean="0"/>
              <a:t>누진확진자가</a:t>
            </a:r>
            <a:r>
              <a:rPr lang="ko-KR" altLang="en-US" sz="1000" b="1" dirty="0" smtClean="0"/>
              <a:t> 어떠한 양상으로</a:t>
            </a:r>
            <a:endParaRPr lang="en-US" altLang="ko-KR" sz="1000" b="1" dirty="0" smtClean="0"/>
          </a:p>
          <a:p>
            <a:pPr marL="177800"/>
            <a:r>
              <a:rPr lang="ko-KR" altLang="en-US" sz="1000" b="1" dirty="0" smtClean="0"/>
              <a:t>완치 </a:t>
            </a:r>
            <a:r>
              <a:rPr lang="en-US" altLang="ko-KR" sz="1000" b="1" dirty="0" smtClean="0"/>
              <a:t>or </a:t>
            </a:r>
            <a:r>
              <a:rPr lang="ko-KR" altLang="en-US" sz="1000" b="1" dirty="0" smtClean="0"/>
              <a:t>사망에 이르고 있는지 </a:t>
            </a:r>
            <a:r>
              <a:rPr lang="ko-KR" altLang="en-US" sz="1000" dirty="0" smtClean="0"/>
              <a:t>나타냄</a:t>
            </a:r>
            <a:endParaRPr lang="en-US" altLang="ko-KR" sz="1000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609600" y="3257551"/>
            <a:ext cx="2447629" cy="838200"/>
            <a:chOff x="447971" y="3257551"/>
            <a:chExt cx="2354313" cy="869368"/>
          </a:xfrm>
        </p:grpSpPr>
        <p:sp>
          <p:nvSpPr>
            <p:cNvPr id="17" name="TextBox 16"/>
            <p:cNvSpPr txBox="1"/>
            <p:nvPr/>
          </p:nvSpPr>
          <p:spPr>
            <a:xfrm>
              <a:off x="448464" y="3265968"/>
              <a:ext cx="2353820" cy="860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/>
              <a:r>
                <a:rPr lang="en-US" altLang="ko-KR" sz="1000" b="1" dirty="0" smtClean="0"/>
                <a:t>1. </a:t>
              </a:r>
              <a:r>
                <a:rPr lang="ko-KR" altLang="en-US" sz="1000" dirty="0" smtClean="0"/>
                <a:t>기본적인 환자 현황을 나타내기 위해 </a:t>
              </a:r>
              <a:r>
                <a:rPr lang="en-US" altLang="ko-KR" sz="1000" b="1" dirty="0"/>
                <a:t>‘TimeProvince.csv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파일을 통해 </a:t>
              </a:r>
              <a:endParaRPr lang="en-US" altLang="ko-KR" sz="1000" dirty="0" smtClean="0"/>
            </a:p>
            <a:p>
              <a:pPr marL="177800"/>
              <a:r>
                <a:rPr lang="ko-KR" altLang="en-US" sz="1000" b="1" dirty="0" smtClean="0"/>
                <a:t>일별 누적 </a:t>
              </a:r>
              <a:r>
                <a:rPr lang="ko-KR" altLang="en-US" sz="1000" b="1" dirty="0" err="1" smtClean="0"/>
                <a:t>확진자</a:t>
              </a:r>
              <a:r>
                <a:rPr lang="en-US" altLang="ko-KR" sz="1000" b="1" dirty="0" smtClean="0"/>
                <a:t>, </a:t>
              </a:r>
              <a:r>
                <a:rPr lang="ko-KR" altLang="en-US" sz="1000" b="1" dirty="0" smtClean="0"/>
                <a:t>일별 누적 완치자</a:t>
              </a:r>
              <a:r>
                <a:rPr lang="en-US" altLang="ko-KR" sz="1000" b="1" dirty="0" smtClean="0"/>
                <a:t>, </a:t>
              </a:r>
            </a:p>
            <a:p>
              <a:pPr marL="177800"/>
              <a:r>
                <a:rPr lang="ko-KR" altLang="en-US" sz="1000" b="1" dirty="0" smtClean="0"/>
                <a:t>일별 누적 사망자 </a:t>
              </a:r>
              <a:r>
                <a:rPr lang="ko-KR" altLang="en-US" sz="1000" dirty="0" smtClean="0"/>
                <a:t>데이터 가져오기</a:t>
              </a:r>
              <a:endParaRPr lang="en-US" altLang="ko-KR" sz="1000" dirty="0" smtClean="0"/>
            </a:p>
            <a:p>
              <a:endParaRPr lang="en-US" altLang="ko-KR" sz="1000" dirty="0" smtClean="0"/>
            </a:p>
            <a:p>
              <a:endParaRPr lang="en-US" altLang="ko-KR" sz="1000" dirty="0"/>
            </a:p>
            <a:p>
              <a:endParaRPr lang="en-US" altLang="ko-KR" sz="1000" dirty="0" smtClean="0"/>
            </a:p>
          </p:txBody>
        </p:sp>
        <p:sp>
          <p:nvSpPr>
            <p:cNvPr id="25" name="액자 24"/>
            <p:cNvSpPr/>
            <p:nvPr/>
          </p:nvSpPr>
          <p:spPr>
            <a:xfrm>
              <a:off x="447971" y="3257551"/>
              <a:ext cx="2354313" cy="838200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액자 17"/>
          <p:cNvSpPr/>
          <p:nvPr/>
        </p:nvSpPr>
        <p:spPr>
          <a:xfrm>
            <a:off x="427735" y="716420"/>
            <a:ext cx="3662069" cy="864730"/>
          </a:xfrm>
          <a:prstGeom prst="frame">
            <a:avLst>
              <a:gd name="adj1" fmla="val 3605"/>
            </a:avLst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75504" y="60675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7735" y="1608570"/>
            <a:ext cx="5973066" cy="1292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305705" y="1471482"/>
            <a:ext cx="228600" cy="21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3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33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1-1.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누적현황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62" y="714145"/>
            <a:ext cx="596730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399" y="4095750"/>
            <a:ext cx="579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7800" indent="-177800">
              <a:defRPr sz="1000" b="1"/>
            </a:lvl1pPr>
          </a:lstStyle>
          <a:p>
            <a:pPr marL="0" indent="0"/>
            <a:r>
              <a:rPr lang="ko-KR" altLang="en-US" b="0" dirty="0"/>
              <a:t>첫 </a:t>
            </a:r>
            <a:r>
              <a:rPr lang="ko-KR" altLang="en-US" b="0" dirty="0" err="1"/>
              <a:t>확진자가</a:t>
            </a:r>
            <a:r>
              <a:rPr lang="ko-KR" altLang="en-US" b="0" dirty="0"/>
              <a:t> 발생한 </a:t>
            </a:r>
            <a:r>
              <a:rPr lang="en-US" altLang="ko-KR" b="0" dirty="0"/>
              <a:t>2020</a:t>
            </a:r>
            <a:r>
              <a:rPr lang="ko-KR" altLang="en-US" b="0" dirty="0"/>
              <a:t>년 </a:t>
            </a:r>
            <a:r>
              <a:rPr lang="en-US" altLang="ko-KR" b="0" dirty="0"/>
              <a:t>1</a:t>
            </a:r>
            <a:r>
              <a:rPr lang="ko-KR" altLang="en-US" b="0" dirty="0"/>
              <a:t>월 </a:t>
            </a:r>
            <a:r>
              <a:rPr lang="en-US" altLang="ko-KR" b="0" dirty="0"/>
              <a:t>20</a:t>
            </a:r>
            <a:r>
              <a:rPr lang="ko-KR" altLang="en-US" b="0" dirty="0"/>
              <a:t>일부터 </a:t>
            </a:r>
            <a:r>
              <a:rPr lang="en-US" altLang="ko-KR" b="0" dirty="0"/>
              <a:t>4</a:t>
            </a:r>
            <a:r>
              <a:rPr lang="ko-KR" altLang="en-US" b="0" dirty="0"/>
              <a:t>월 </a:t>
            </a:r>
            <a:r>
              <a:rPr lang="en-US" altLang="ko-KR" b="0" dirty="0"/>
              <a:t>30</a:t>
            </a:r>
            <a:r>
              <a:rPr lang="ko-KR" altLang="en-US" b="0" dirty="0"/>
              <a:t>일까지의 코로나</a:t>
            </a:r>
            <a:r>
              <a:rPr lang="en-US" altLang="ko-KR" b="0" dirty="0"/>
              <a:t>19</a:t>
            </a:r>
            <a:r>
              <a:rPr lang="ko-KR" altLang="en-US" b="0" dirty="0"/>
              <a:t>의 일별 누적현황입니다</a:t>
            </a:r>
            <a:r>
              <a:rPr lang="en-US" altLang="ko-KR" b="0" dirty="0"/>
              <a:t>.</a:t>
            </a:r>
          </a:p>
          <a:p>
            <a:pPr marL="0" indent="0"/>
            <a:r>
              <a:rPr lang="ko-KR" altLang="en-US" b="0" dirty="0"/>
              <a:t>사망자의 비율은 매우 낮으며</a:t>
            </a:r>
            <a:r>
              <a:rPr lang="en-US" altLang="ko-KR" b="0" dirty="0"/>
              <a:t>, </a:t>
            </a:r>
            <a:r>
              <a:rPr lang="ko-KR" altLang="en-US" b="0" dirty="0"/>
              <a:t>급격히 증가한 </a:t>
            </a:r>
            <a:r>
              <a:rPr lang="ko-KR" altLang="en-US" b="0" dirty="0" err="1"/>
              <a:t>누적확진자</a:t>
            </a:r>
            <a:r>
              <a:rPr lang="ko-KR" altLang="en-US" b="0" dirty="0"/>
              <a:t> 추이가 시간 차를 두고 </a:t>
            </a:r>
            <a:r>
              <a:rPr lang="ko-KR" altLang="en-US" b="0" dirty="0" err="1"/>
              <a:t>완치자로</a:t>
            </a:r>
            <a:r>
              <a:rPr lang="ko-KR" altLang="en-US" b="0" dirty="0"/>
              <a:t> </a:t>
            </a:r>
            <a:r>
              <a:rPr lang="ko-KR" altLang="en-US" b="0" dirty="0" smtClean="0"/>
              <a:t>대체되는 것을 </a:t>
            </a:r>
            <a:r>
              <a:rPr lang="ko-KR" altLang="en-US" b="0" dirty="0"/>
              <a:t>확인할 수 있습니다</a:t>
            </a:r>
            <a:r>
              <a:rPr lang="en-US" altLang="ko-KR" b="0" dirty="0"/>
              <a:t>.</a:t>
            </a:r>
          </a:p>
          <a:p>
            <a:pPr marL="0" indent="0"/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794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2645</TotalTime>
  <Words>6065</Words>
  <Application>Microsoft Office PowerPoint</Application>
  <PresentationFormat>사용자 지정</PresentationFormat>
  <Paragraphs>1101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Comic Sans MS</vt:lpstr>
      <vt:lpstr>Trebuchet MS</vt:lpstr>
      <vt:lpstr>Dotum</vt:lpstr>
      <vt:lpstr>휴먼엑스포</vt:lpstr>
      <vt:lpstr>맑은 고딕</vt:lpstr>
      <vt:lpstr>Arial</vt:lpstr>
      <vt:lpstr>맑은 고딕</vt:lpstr>
      <vt:lpstr>Calibri Light</vt:lpstr>
      <vt:lpstr>Calibri</vt:lpstr>
      <vt:lpstr>Office Theme</vt:lpstr>
      <vt:lpstr>월간 Dacon 4회 코로나 데이터 시각화 경진대회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KKM</cp:lastModifiedBy>
  <cp:revision>140</cp:revision>
  <dcterms:created xsi:type="dcterms:W3CDTF">2019-11-05T08:15:17Z</dcterms:created>
  <dcterms:modified xsi:type="dcterms:W3CDTF">2020-05-17T07:14:25Z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2019-07-28T00:00:00Z</vt:filetime>
  </property>
  <property fmtid="{D5CDD505-2E9C-101B-9397-08002B2CF9AE}" pid="3" name="Creator">
    <vt:lpwstr>Microsoft® PowerPoint® Office 365용 </vt:lpwstr>
  </property>
  <property fmtid="{D5CDD505-2E9C-101B-9397-08002B2CF9AE}" pid="4" name="LastSaved">
    <vt:filetime>2019-11-05T00:00:00Z</vt:filetime>
  </property>
</Properties>
</file>